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99"/>
  </p:notesMasterIdLst>
  <p:sldIdLst>
    <p:sldId id="329" r:id="rId3"/>
    <p:sldId id="401" r:id="rId4"/>
    <p:sldId id="402" r:id="rId5"/>
    <p:sldId id="403" r:id="rId6"/>
    <p:sldId id="404" r:id="rId7"/>
    <p:sldId id="405" r:id="rId8"/>
    <p:sldId id="406" r:id="rId9"/>
    <p:sldId id="407" r:id="rId10"/>
    <p:sldId id="408" r:id="rId11"/>
    <p:sldId id="409" r:id="rId12"/>
    <p:sldId id="410" r:id="rId13"/>
    <p:sldId id="411" r:id="rId14"/>
    <p:sldId id="412" r:id="rId15"/>
    <p:sldId id="413" r:id="rId16"/>
    <p:sldId id="414" r:id="rId17"/>
    <p:sldId id="415" r:id="rId18"/>
    <p:sldId id="416" r:id="rId19"/>
    <p:sldId id="417" r:id="rId20"/>
    <p:sldId id="418" r:id="rId21"/>
    <p:sldId id="419" r:id="rId22"/>
    <p:sldId id="420" r:id="rId23"/>
    <p:sldId id="421" r:id="rId24"/>
    <p:sldId id="422" r:id="rId25"/>
    <p:sldId id="423" r:id="rId26"/>
    <p:sldId id="424" r:id="rId27"/>
    <p:sldId id="379" r:id="rId28"/>
    <p:sldId id="380" r:id="rId29"/>
    <p:sldId id="381" r:id="rId30"/>
    <p:sldId id="425" r:id="rId31"/>
    <p:sldId id="260" r:id="rId32"/>
    <p:sldId id="261" r:id="rId33"/>
    <p:sldId id="262" r:id="rId34"/>
    <p:sldId id="263" r:id="rId35"/>
    <p:sldId id="264" r:id="rId36"/>
    <p:sldId id="265" r:id="rId37"/>
    <p:sldId id="267" r:id="rId38"/>
    <p:sldId id="268" r:id="rId39"/>
    <p:sldId id="269" r:id="rId40"/>
    <p:sldId id="270" r:id="rId41"/>
    <p:sldId id="271" r:id="rId42"/>
    <p:sldId id="272" r:id="rId43"/>
    <p:sldId id="273" r:id="rId44"/>
    <p:sldId id="274" r:id="rId45"/>
    <p:sldId id="256" r:id="rId46"/>
    <p:sldId id="257" r:id="rId47"/>
    <p:sldId id="258" r:id="rId48"/>
    <p:sldId id="259" r:id="rId49"/>
    <p:sldId id="387" r:id="rId50"/>
    <p:sldId id="388" r:id="rId51"/>
    <p:sldId id="389" r:id="rId52"/>
    <p:sldId id="390" r:id="rId53"/>
    <p:sldId id="391" r:id="rId54"/>
    <p:sldId id="392" r:id="rId55"/>
    <p:sldId id="266" r:id="rId56"/>
    <p:sldId id="393" r:id="rId57"/>
    <p:sldId id="394" r:id="rId58"/>
    <p:sldId id="395" r:id="rId59"/>
    <p:sldId id="396" r:id="rId60"/>
    <p:sldId id="397" r:id="rId61"/>
    <p:sldId id="398" r:id="rId62"/>
    <p:sldId id="399" r:id="rId63"/>
    <p:sldId id="400" r:id="rId64"/>
    <p:sldId id="275" r:id="rId65"/>
    <p:sldId id="276" r:id="rId66"/>
    <p:sldId id="277" r:id="rId67"/>
    <p:sldId id="278" r:id="rId68"/>
    <p:sldId id="279" r:id="rId69"/>
    <p:sldId id="280" r:id="rId70"/>
    <p:sldId id="281" r:id="rId71"/>
    <p:sldId id="282" r:id="rId72"/>
    <p:sldId id="283" r:id="rId73"/>
    <p:sldId id="284" r:id="rId74"/>
    <p:sldId id="285" r:id="rId75"/>
    <p:sldId id="286" r:id="rId76"/>
    <p:sldId id="287" r:id="rId77"/>
    <p:sldId id="288" r:id="rId78"/>
    <p:sldId id="289" r:id="rId79"/>
    <p:sldId id="290" r:id="rId80"/>
    <p:sldId id="291" r:id="rId81"/>
    <p:sldId id="292" r:id="rId82"/>
    <p:sldId id="293" r:id="rId83"/>
    <p:sldId id="294" r:id="rId84"/>
    <p:sldId id="295" r:id="rId85"/>
    <p:sldId id="296" r:id="rId86"/>
    <p:sldId id="297" r:id="rId87"/>
    <p:sldId id="298" r:id="rId88"/>
    <p:sldId id="299" r:id="rId89"/>
    <p:sldId id="300" r:id="rId90"/>
    <p:sldId id="301" r:id="rId91"/>
    <p:sldId id="302" r:id="rId92"/>
    <p:sldId id="303" r:id="rId93"/>
    <p:sldId id="304" r:id="rId94"/>
    <p:sldId id="305" r:id="rId95"/>
    <p:sldId id="306" r:id="rId96"/>
    <p:sldId id="307" r:id="rId97"/>
    <p:sldId id="308" r:id="rId9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1186"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4" name="Google Shape;207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7" name="Google Shape;216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4" name="Google Shape;217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1" name="Google Shape;218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7" name="Google Shape;21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5" name="Google Shape;219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4" name="Google Shape;220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p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4" name="Google Shape;221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p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1" name="Google Shape;222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p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5" name="Google Shape;2235;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p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8" name="Google Shape;224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1" name="Google Shape;208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p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6" name="Google Shape;2256;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5" name="Google Shape;1575;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2" name="Google Shape;1622;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3" name="Google Shape;163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0" name="Google Shape;179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9" name="Google Shape;1799;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8" name="Google Shape;180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9f70e1b4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9f70e1b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9f70e1b4b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9f70e1b4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https://drive.google.com/file/d/10I5307Ma5tuayhsvLmk10Srv_MOkvvzd/view?usp=drive_link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9" name="Google Shape;20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9f70e1b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59f70e1b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9f70e1b4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9f70e1b4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9f70e1b4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9f70e1b4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59f70e1b4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59f70e1b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9f70e1b4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9f70e1b4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9f70e1b4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9f70e1b4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9f70e1b4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9f70e1b4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9f70e1b4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9f70e1b4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59f70e1b4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59f70e1b4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9f70e1b4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9f70e1b4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8" name="Google Shape;209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9f70e1b4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9f70e1b4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59f70e1b4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59f70e1b4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627c99077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627c9907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7" name="Google Shape;210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8" name="Google Shape;21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627c9907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627c99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627c9907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627c9907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4" name="Google Shape;213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2" name="Google Shape;215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8" name="Google Shape;45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4" name="Google Shape;464;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6" name="Google Shape;47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9" name="Google Shape;21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864302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
        <p:cNvGrpSpPr/>
        <p:nvPr/>
      </p:nvGrpSpPr>
      <p:grpSpPr>
        <a:xfrm>
          <a:off x="0" y="0"/>
          <a:ext cx="0" cy="0"/>
          <a:chOff x="0" y="0"/>
          <a:chExt cx="0" cy="0"/>
        </a:xfrm>
      </p:grpSpPr>
      <p:sp>
        <p:nvSpPr>
          <p:cNvPr id="28" name="Google Shape;28;p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9" name="Google Shape;29;p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extLst>
      <p:ext uri="{BB962C8B-B14F-4D97-AF65-F5344CB8AC3E}">
        <p14:creationId xmlns:p14="http://schemas.microsoft.com/office/powerpoint/2010/main" val="2020829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help.make.com/math-functio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jsonlint.com/"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hyperlink" Target="http://jsonschema.ne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hyperlink" Target="https://drive.google.com/file/d/1lNQfalJEwmfjVXIFAhgH3dqWsD4jN511/view?usp=drive_lin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rive.google.com/file/d/10I5307Ma5tuayhsvLmk10Srv_MOkvvzd/view?usp=drive_link"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hyperlink" Target="http://regex101.com/" TargetMode="Externa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hyperlink" Target="https://drive.google.com/file/d/11K404Ii2ffWtetZNQ1gpg2UR4HYxuZGz/view?usp=drive_link" TargetMode="Externa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spreadsheets/d/1q0c4KnuBOea4TBrlopzjdo9_rMPfk4-7JPbVshlpVhE/edit?gid=792790870#gid=792790870" TargetMode="Externa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hyperlink" Target="https://docs.google.com/document/d/1FBWlDfYtCDCa098ilPiWKIRswKnDd4tXYblpf8CelYs/edit?tab=t.0"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hyperlink" Target="https://drive.google.com/file/d/1X_Qut6nxTiGI5EhjqC2tDnXWajgrDooZ/view?usp=drive_link" TargetMode="External"/><Relationship Id="rId2" Type="http://schemas.openxmlformats.org/officeDocument/2006/relationships/notesSlide" Target="../notesSlides/notesSlide78.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135.png"/></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137.png"/></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267AF1-56AC-EF82-67E5-B45C48B1387C}"/>
              </a:ext>
            </a:extLst>
          </p:cNvPr>
          <p:cNvSpPr>
            <a:spLocks noGrp="1"/>
          </p:cNvSpPr>
          <p:nvPr>
            <p:ph type="ctrTitle"/>
          </p:nvPr>
        </p:nvSpPr>
        <p:spPr/>
        <p:txBody>
          <a:bodyPr/>
          <a:lstStyle/>
          <a:p>
            <a:r>
              <a:rPr lang="es-AR" dirty="0"/>
              <a:t>Mapeo de datos</a:t>
            </a:r>
          </a:p>
        </p:txBody>
      </p:sp>
      <p:sp>
        <p:nvSpPr>
          <p:cNvPr id="3" name="Subtítulo 2">
            <a:extLst>
              <a:ext uri="{FF2B5EF4-FFF2-40B4-BE49-F238E27FC236}">
                <a16:creationId xmlns:a16="http://schemas.microsoft.com/office/drawing/2014/main" id="{24C096B3-6B38-8C24-9FF1-0B9AFE29ABAE}"/>
              </a:ext>
            </a:extLst>
          </p:cNvPr>
          <p:cNvSpPr>
            <a:spLocks noGrp="1"/>
          </p:cNvSpPr>
          <p:nvPr>
            <p:ph type="subTitle" idx="1"/>
          </p:nvPr>
        </p:nvSpPr>
        <p:spPr/>
        <p:txBody>
          <a:bodyPr/>
          <a:lstStyle/>
          <a:p>
            <a:endParaRPr lang="es-AR"/>
          </a:p>
        </p:txBody>
      </p:sp>
    </p:spTree>
    <p:extLst>
      <p:ext uri="{BB962C8B-B14F-4D97-AF65-F5344CB8AC3E}">
        <p14:creationId xmlns:p14="http://schemas.microsoft.com/office/powerpoint/2010/main" val="4115155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109"/>
          <p:cNvSpPr txBox="1">
            <a:spLocks noGrp="1"/>
          </p:cNvSpPr>
          <p:nvPr>
            <p:ph type="body" idx="1"/>
          </p:nvPr>
        </p:nvSpPr>
        <p:spPr>
          <a:xfrm>
            <a:off x="311700" y="1152475"/>
            <a:ext cx="38220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Operaciones aritméticas simples</a:t>
            </a:r>
            <a:endParaRPr/>
          </a:p>
          <a:p>
            <a:pPr marL="457200" lvl="0" indent="0" algn="l" rtl="0">
              <a:lnSpc>
                <a:spcPct val="115000"/>
              </a:lnSpc>
              <a:spcBef>
                <a:spcPts val="0"/>
              </a:spcBef>
              <a:spcAft>
                <a:spcPts val="0"/>
              </a:spcAft>
              <a:buSzPts val="1800"/>
              <a:buNone/>
            </a:pPr>
            <a:r>
              <a:rPr lang="es" i="1"/>
              <a:t>cantidad * precio_unitario</a:t>
            </a:r>
            <a:endParaRPr i="1"/>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s"/>
              <a:t>Formatear números, por ejemplo, limitar decimales </a:t>
            </a:r>
            <a:endParaRPr/>
          </a:p>
          <a:p>
            <a:pPr marL="457200" lvl="0" indent="0" algn="l" rtl="0">
              <a:lnSpc>
                <a:spcPct val="115000"/>
              </a:lnSpc>
              <a:spcBef>
                <a:spcPts val="0"/>
              </a:spcBef>
              <a:spcAft>
                <a:spcPts val="0"/>
              </a:spcAft>
              <a:buSzPts val="1800"/>
              <a:buNone/>
            </a:pPr>
            <a:r>
              <a:rPr lang="es" i="1">
                <a:highlight>
                  <a:srgbClr val="CCCCCC"/>
                </a:highlight>
              </a:rPr>
              <a:t>round(valor; 2)</a:t>
            </a:r>
            <a:endParaRPr>
              <a:highlight>
                <a:srgbClr val="CCCCCC"/>
              </a:highlight>
            </a:endParaRPr>
          </a:p>
        </p:txBody>
      </p:sp>
      <p:pic>
        <p:nvPicPr>
          <p:cNvPr id="2162" name="Google Shape;2162;p109"/>
          <p:cNvPicPr preferRelativeResize="0"/>
          <p:nvPr/>
        </p:nvPicPr>
        <p:blipFill rotWithShape="1">
          <a:blip r:embed="rId3">
            <a:alphaModFix/>
          </a:blip>
          <a:srcRect l="1758" t="1902"/>
          <a:stretch/>
        </p:blipFill>
        <p:spPr>
          <a:xfrm>
            <a:off x="4340900" y="739200"/>
            <a:ext cx="4604050" cy="3737550"/>
          </a:xfrm>
          <a:prstGeom prst="rect">
            <a:avLst/>
          </a:prstGeom>
          <a:noFill/>
          <a:ln>
            <a:noFill/>
          </a:ln>
        </p:spPr>
      </p:pic>
      <p:sp>
        <p:nvSpPr>
          <p:cNvPr id="2163" name="Google Shape;2163;p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Número</a:t>
            </a:r>
            <a:endParaRPr b="1"/>
          </a:p>
        </p:txBody>
      </p:sp>
      <p:sp>
        <p:nvSpPr>
          <p:cNvPr id="2164" name="Google Shape;2164;p109"/>
          <p:cNvSpPr txBox="1"/>
          <p:nvPr/>
        </p:nvSpPr>
        <p:spPr>
          <a:xfrm>
            <a:off x="263100" y="4168675"/>
            <a:ext cx="2222700" cy="4002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Arial"/>
                <a:ea typeface="Arial"/>
                <a:cs typeface="Arial"/>
                <a:sym typeface="Arial"/>
              </a:rPr>
              <a:t>🔗 </a:t>
            </a:r>
            <a:r>
              <a:rPr lang="es" sz="1400" b="0" i="0" u="sng" strike="noStrike" cap="none">
                <a:solidFill>
                  <a:schemeClr val="hlink"/>
                </a:solidFill>
                <a:latin typeface="Calibri"/>
                <a:ea typeface="Calibri"/>
                <a:cs typeface="Calibri"/>
                <a:sym typeface="Calibri"/>
                <a:hlinkClick r:id="rId4"/>
              </a:rPr>
              <a:t>Documentación oficial</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Fechas</a:t>
            </a:r>
            <a:endParaRPr b="1"/>
          </a:p>
        </p:txBody>
      </p:sp>
      <p:sp>
        <p:nvSpPr>
          <p:cNvPr id="2170" name="Google Shape;2170;p110"/>
          <p:cNvSpPr txBox="1">
            <a:spLocks noGrp="1"/>
          </p:cNvSpPr>
          <p:nvPr>
            <p:ph type="body" idx="1"/>
          </p:nvPr>
        </p:nvSpPr>
        <p:spPr>
          <a:xfrm>
            <a:off x="157100" y="1152475"/>
            <a:ext cx="57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05"/>
              <a:buNone/>
            </a:pPr>
            <a:r>
              <a:rPr lang="es" sz="1690">
                <a:highlight>
                  <a:srgbClr val="CCCCCC"/>
                </a:highlight>
              </a:rPr>
              <a:t>formatDate(fecha; “formato”) </a:t>
            </a:r>
            <a:endParaRPr sz="1690">
              <a:highlight>
                <a:srgbClr val="CCCCCC"/>
              </a:highlight>
            </a:endParaRPr>
          </a:p>
          <a:p>
            <a:pPr marL="0" lvl="0" indent="457200" algn="l" rtl="0">
              <a:lnSpc>
                <a:spcPct val="115000"/>
              </a:lnSpc>
              <a:spcBef>
                <a:spcPts val="0"/>
              </a:spcBef>
              <a:spcAft>
                <a:spcPts val="0"/>
              </a:spcAft>
              <a:buSzPts val="605"/>
              <a:buNone/>
            </a:pPr>
            <a:r>
              <a:rPr lang="es" sz="1690"/>
              <a:t>formatDate(2025-06-02; "DD/MM/YYYY") = 02/06/2025</a:t>
            </a:r>
            <a:endParaRPr sz="1690"/>
          </a:p>
          <a:p>
            <a:pPr marL="0" lvl="0" indent="0" algn="l" rtl="0">
              <a:lnSpc>
                <a:spcPct val="115000"/>
              </a:lnSpc>
              <a:spcBef>
                <a:spcPts val="0"/>
              </a:spcBef>
              <a:spcAft>
                <a:spcPts val="0"/>
              </a:spcAft>
              <a:buSzPts val="605"/>
              <a:buNone/>
            </a:pPr>
            <a:endParaRPr sz="1690"/>
          </a:p>
          <a:p>
            <a:pPr marL="0" lvl="0" indent="0" algn="l" rtl="0">
              <a:lnSpc>
                <a:spcPct val="115000"/>
              </a:lnSpc>
              <a:spcBef>
                <a:spcPts val="0"/>
              </a:spcBef>
              <a:spcAft>
                <a:spcPts val="0"/>
              </a:spcAft>
              <a:buSzPts val="605"/>
              <a:buNone/>
            </a:pPr>
            <a:r>
              <a:rPr lang="es" sz="1690">
                <a:highlight>
                  <a:srgbClr val="CCCCCC"/>
                </a:highlight>
              </a:rPr>
              <a:t>parseDate(texto; “formato”) </a:t>
            </a:r>
            <a:endParaRPr sz="1690">
              <a:highlight>
                <a:srgbClr val="CCCCCC"/>
              </a:highlight>
            </a:endParaRPr>
          </a:p>
          <a:p>
            <a:pPr marL="0" lvl="0" indent="457200" algn="l" rtl="0">
              <a:lnSpc>
                <a:spcPct val="115000"/>
              </a:lnSpc>
              <a:spcBef>
                <a:spcPts val="0"/>
              </a:spcBef>
              <a:spcAft>
                <a:spcPts val="0"/>
              </a:spcAft>
              <a:buSzPts val="605"/>
              <a:buNone/>
            </a:pPr>
            <a:r>
              <a:rPr lang="es" sz="1690"/>
              <a:t>convertir una cadena de texto en un valor de fecha</a:t>
            </a:r>
            <a:endParaRPr sz="1690"/>
          </a:p>
          <a:p>
            <a:pPr marL="0" lvl="0" indent="0" algn="l" rtl="0">
              <a:lnSpc>
                <a:spcPct val="115000"/>
              </a:lnSpc>
              <a:spcBef>
                <a:spcPts val="0"/>
              </a:spcBef>
              <a:spcAft>
                <a:spcPts val="0"/>
              </a:spcAft>
              <a:buSzPts val="605"/>
              <a:buNone/>
            </a:pPr>
            <a:endParaRPr sz="1690"/>
          </a:p>
          <a:p>
            <a:pPr marL="0" lvl="0" indent="0" algn="l" rtl="0">
              <a:lnSpc>
                <a:spcPct val="115000"/>
              </a:lnSpc>
              <a:spcBef>
                <a:spcPts val="0"/>
              </a:spcBef>
              <a:spcAft>
                <a:spcPts val="0"/>
              </a:spcAft>
              <a:buSzPts val="605"/>
              <a:buNone/>
            </a:pPr>
            <a:r>
              <a:rPr lang="es" sz="1690">
                <a:highlight>
                  <a:srgbClr val="CCCCCC"/>
                </a:highlight>
              </a:rPr>
              <a:t>addDays(fecha; n) </a:t>
            </a:r>
            <a:endParaRPr sz="1690">
              <a:highlight>
                <a:srgbClr val="CCCCCC"/>
              </a:highlight>
            </a:endParaRPr>
          </a:p>
          <a:p>
            <a:pPr marL="0" lvl="0" indent="0" algn="l" rtl="0">
              <a:lnSpc>
                <a:spcPct val="115000"/>
              </a:lnSpc>
              <a:spcBef>
                <a:spcPts val="0"/>
              </a:spcBef>
              <a:spcAft>
                <a:spcPts val="0"/>
              </a:spcAft>
              <a:buSzPts val="605"/>
              <a:buNone/>
            </a:pPr>
            <a:r>
              <a:rPr lang="es" sz="1690"/>
              <a:t>	addDays (2025-06-02, 10) = 2025-06-12</a:t>
            </a:r>
            <a:endParaRPr sz="1690"/>
          </a:p>
          <a:p>
            <a:pPr marL="0" lvl="0" indent="0" algn="l" rtl="0">
              <a:lnSpc>
                <a:spcPct val="115000"/>
              </a:lnSpc>
              <a:spcBef>
                <a:spcPts val="0"/>
              </a:spcBef>
              <a:spcAft>
                <a:spcPts val="0"/>
              </a:spcAft>
              <a:buSzPts val="605"/>
              <a:buNone/>
            </a:pPr>
            <a:endParaRPr sz="1690"/>
          </a:p>
          <a:p>
            <a:pPr marL="0" lvl="0" indent="0" algn="l" rtl="0">
              <a:lnSpc>
                <a:spcPct val="115000"/>
              </a:lnSpc>
              <a:spcBef>
                <a:spcPts val="0"/>
              </a:spcBef>
              <a:spcAft>
                <a:spcPts val="0"/>
              </a:spcAft>
              <a:buSzPts val="605"/>
              <a:buNone/>
            </a:pPr>
            <a:r>
              <a:rPr lang="es" sz="1690">
                <a:highlight>
                  <a:srgbClr val="CCCCCC"/>
                </a:highlight>
              </a:rPr>
              <a:t>addMonths(fecha; n)</a:t>
            </a:r>
            <a:endParaRPr sz="1690">
              <a:highlight>
                <a:srgbClr val="CCCCCC"/>
              </a:highlight>
            </a:endParaRPr>
          </a:p>
          <a:p>
            <a:pPr marL="0" lvl="0" indent="0" algn="l" rtl="0">
              <a:lnSpc>
                <a:spcPct val="115000"/>
              </a:lnSpc>
              <a:spcBef>
                <a:spcPts val="0"/>
              </a:spcBef>
              <a:spcAft>
                <a:spcPts val="0"/>
              </a:spcAft>
              <a:buClr>
                <a:schemeClr val="dk1"/>
              </a:buClr>
              <a:buSzPts val="605"/>
              <a:buFont typeface="Arial"/>
              <a:buNone/>
            </a:pPr>
            <a:r>
              <a:rPr lang="es" sz="1690"/>
              <a:t>	addDays (2025-06-02, 2) = 2025-08-02</a:t>
            </a:r>
            <a:endParaRPr sz="1690"/>
          </a:p>
          <a:p>
            <a:pPr marL="0" lvl="0" indent="0" algn="l" rtl="0">
              <a:lnSpc>
                <a:spcPct val="115000"/>
              </a:lnSpc>
              <a:spcBef>
                <a:spcPts val="0"/>
              </a:spcBef>
              <a:spcAft>
                <a:spcPts val="0"/>
              </a:spcAft>
              <a:buSzPts val="605"/>
              <a:buNone/>
            </a:pPr>
            <a:endParaRPr sz="1690"/>
          </a:p>
          <a:p>
            <a:pPr marL="0" lvl="0" indent="0" algn="l" rtl="0">
              <a:lnSpc>
                <a:spcPct val="115000"/>
              </a:lnSpc>
              <a:spcBef>
                <a:spcPts val="0"/>
              </a:spcBef>
              <a:spcAft>
                <a:spcPts val="0"/>
              </a:spcAft>
              <a:buSzPts val="605"/>
              <a:buNone/>
            </a:pPr>
            <a:endParaRPr sz="1690"/>
          </a:p>
          <a:p>
            <a:pPr marL="0" lvl="0" indent="0" algn="l" rtl="0">
              <a:lnSpc>
                <a:spcPct val="115000"/>
              </a:lnSpc>
              <a:spcBef>
                <a:spcPts val="0"/>
              </a:spcBef>
              <a:spcAft>
                <a:spcPts val="0"/>
              </a:spcAft>
              <a:buSzPts val="605"/>
              <a:buNone/>
            </a:pPr>
            <a:endParaRPr sz="1690"/>
          </a:p>
        </p:txBody>
      </p:sp>
      <p:pic>
        <p:nvPicPr>
          <p:cNvPr id="2171" name="Google Shape;2171;p110"/>
          <p:cNvPicPr preferRelativeResize="0"/>
          <p:nvPr/>
        </p:nvPicPr>
        <p:blipFill rotWithShape="1">
          <a:blip r:embed="rId3">
            <a:alphaModFix/>
          </a:blip>
          <a:srcRect/>
          <a:stretch/>
        </p:blipFill>
        <p:spPr>
          <a:xfrm>
            <a:off x="5763199" y="0"/>
            <a:ext cx="3380801"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2176" name="Google Shape;2176;p111"/>
          <p:cNvPicPr preferRelativeResize="0"/>
          <p:nvPr/>
        </p:nvPicPr>
        <p:blipFill rotWithShape="1">
          <a:blip r:embed="rId3">
            <a:alphaModFix/>
          </a:blip>
          <a:srcRect/>
          <a:stretch/>
        </p:blipFill>
        <p:spPr>
          <a:xfrm>
            <a:off x="393499" y="1308899"/>
            <a:ext cx="4975250" cy="3064125"/>
          </a:xfrm>
          <a:prstGeom prst="rect">
            <a:avLst/>
          </a:prstGeom>
          <a:noFill/>
          <a:ln>
            <a:noFill/>
          </a:ln>
        </p:spPr>
      </p:pic>
      <p:sp>
        <p:nvSpPr>
          <p:cNvPr id="2177" name="Google Shape;2177;p111"/>
          <p:cNvSpPr txBox="1"/>
          <p:nvPr/>
        </p:nvSpPr>
        <p:spPr>
          <a:xfrm>
            <a:off x="757325" y="388175"/>
            <a:ext cx="80946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s" sz="2500" b="1" i="0" u="none" strike="noStrike" cap="none">
                <a:solidFill>
                  <a:schemeClr val="dk1"/>
                </a:solidFill>
                <a:latin typeface="Calibri"/>
                <a:ea typeface="Calibri"/>
                <a:cs typeface="Calibri"/>
                <a:sym typeface="Calibri"/>
              </a:rPr>
              <a:t>Colecciones   							Arreglos</a:t>
            </a:r>
            <a:endParaRPr sz="2500" b="1" i="0" u="none" strike="noStrike" cap="none">
              <a:solidFill>
                <a:schemeClr val="dk1"/>
              </a:solidFill>
              <a:latin typeface="Calibri"/>
              <a:ea typeface="Calibri"/>
              <a:cs typeface="Calibri"/>
              <a:sym typeface="Calibri"/>
            </a:endParaRPr>
          </a:p>
        </p:txBody>
      </p:sp>
      <p:pic>
        <p:nvPicPr>
          <p:cNvPr id="2178" name="Google Shape;2178;p111"/>
          <p:cNvPicPr preferRelativeResize="0"/>
          <p:nvPr/>
        </p:nvPicPr>
        <p:blipFill rotWithShape="1">
          <a:blip r:embed="rId4">
            <a:alphaModFix/>
          </a:blip>
          <a:srcRect/>
          <a:stretch/>
        </p:blipFill>
        <p:spPr>
          <a:xfrm>
            <a:off x="5521150" y="1109975"/>
            <a:ext cx="3470451" cy="3762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4" name="Google Shape;2184;p112"/>
          <p:cNvSpPr txBox="1">
            <a:spLocks noGrp="1"/>
          </p:cNvSpPr>
          <p:nvPr>
            <p:ph type="title" idx="4294967295"/>
          </p:nvPr>
        </p:nvSpPr>
        <p:spPr>
          <a:xfrm>
            <a:off x="3583650" y="2267100"/>
            <a:ext cx="1976700" cy="622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latin typeface="Calibri"/>
                <a:ea typeface="Calibri"/>
                <a:cs typeface="Calibri"/>
                <a:sym typeface="Calibri"/>
              </a:rPr>
              <a:t>Filtros</a:t>
            </a:r>
            <a:endParaRPr>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1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Lógica condicional: filtros</a:t>
            </a:r>
            <a:endParaRPr b="1"/>
          </a:p>
          <a:p>
            <a:pPr marL="0" lvl="0" indent="0" algn="l" rtl="0">
              <a:lnSpc>
                <a:spcPct val="100000"/>
              </a:lnSpc>
              <a:spcBef>
                <a:spcPts val="0"/>
              </a:spcBef>
              <a:spcAft>
                <a:spcPts val="0"/>
              </a:spcAft>
              <a:buSzPct val="111111"/>
              <a:buNone/>
            </a:pPr>
            <a:endParaRPr/>
          </a:p>
        </p:txBody>
      </p:sp>
      <p:sp>
        <p:nvSpPr>
          <p:cNvPr id="2190" name="Google Shape;2190;p113"/>
          <p:cNvSpPr txBox="1">
            <a:spLocks noGrp="1"/>
          </p:cNvSpPr>
          <p:nvPr>
            <p:ph type="body" idx="1"/>
          </p:nvPr>
        </p:nvSpPr>
        <p:spPr>
          <a:xfrm>
            <a:off x="311700" y="1152475"/>
            <a:ext cx="2220900" cy="34164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ct val="129032"/>
              <a:buNone/>
            </a:pPr>
            <a:r>
              <a:rPr lang="es"/>
              <a:t>Un filtro es una regla que podemos añadir entre dos módulos para decidir si se ejecuta el siguiente paso.</a:t>
            </a:r>
            <a:endParaRPr/>
          </a:p>
          <a:p>
            <a:pPr marL="0" lvl="0" indent="0" algn="l" rtl="0">
              <a:lnSpc>
                <a:spcPct val="115000"/>
              </a:lnSpc>
              <a:spcBef>
                <a:spcPts val="0"/>
              </a:spcBef>
              <a:spcAft>
                <a:spcPts val="0"/>
              </a:spcAft>
              <a:buSzPct val="129032"/>
              <a:buNone/>
            </a:pPr>
            <a:endParaRPr/>
          </a:p>
          <a:p>
            <a:pPr marL="0" lvl="0" indent="0" algn="l" rtl="0">
              <a:lnSpc>
                <a:spcPct val="115000"/>
              </a:lnSpc>
              <a:spcBef>
                <a:spcPts val="0"/>
              </a:spcBef>
              <a:spcAft>
                <a:spcPts val="0"/>
              </a:spcAft>
              <a:buSzPct val="129032"/>
              <a:buNone/>
            </a:pPr>
            <a:r>
              <a:rPr lang="es"/>
              <a:t>Al hacer clic ahí, definimos condiciones: por ejemplo “Campo X es igual a valor Y” o “Campo Z está vacío”. </a:t>
            </a:r>
            <a:endParaRPr/>
          </a:p>
          <a:p>
            <a:pPr marL="0" lvl="0" indent="0" algn="l" rtl="0">
              <a:lnSpc>
                <a:spcPct val="115000"/>
              </a:lnSpc>
              <a:spcBef>
                <a:spcPts val="0"/>
              </a:spcBef>
              <a:spcAft>
                <a:spcPts val="0"/>
              </a:spcAft>
              <a:buSzPct val="129032"/>
              <a:buNone/>
            </a:pPr>
            <a:r>
              <a:rPr lang="es"/>
              <a:t>Si el filtro se cumple, la ruta continúa; si no, esa rama del escenario se detiene en ese punto. </a:t>
            </a:r>
            <a:endParaRPr/>
          </a:p>
        </p:txBody>
      </p:sp>
      <p:pic>
        <p:nvPicPr>
          <p:cNvPr id="2191" name="Google Shape;2191;p113"/>
          <p:cNvPicPr preferRelativeResize="0"/>
          <p:nvPr/>
        </p:nvPicPr>
        <p:blipFill rotWithShape="1">
          <a:blip r:embed="rId3">
            <a:alphaModFix/>
          </a:blip>
          <a:srcRect/>
          <a:stretch/>
        </p:blipFill>
        <p:spPr>
          <a:xfrm>
            <a:off x="2648950" y="1348375"/>
            <a:ext cx="6495049" cy="3220500"/>
          </a:xfrm>
          <a:prstGeom prst="rect">
            <a:avLst/>
          </a:prstGeom>
          <a:noFill/>
          <a:ln>
            <a:noFill/>
          </a:ln>
        </p:spPr>
      </p:pic>
      <p:sp>
        <p:nvSpPr>
          <p:cNvPr id="2192" name="Google Shape;2192;p113"/>
          <p:cNvSpPr/>
          <p:nvPr/>
        </p:nvSpPr>
        <p:spPr>
          <a:xfrm>
            <a:off x="5003600" y="3083650"/>
            <a:ext cx="4791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14"/>
          <p:cNvSpPr txBox="1">
            <a:spLocks noGrp="1"/>
          </p:cNvSpPr>
          <p:nvPr>
            <p:ph type="title"/>
          </p:nvPr>
        </p:nvSpPr>
        <p:spPr>
          <a:xfrm>
            <a:off x="311700" y="64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Operadores</a:t>
            </a:r>
            <a:endParaRPr b="1"/>
          </a:p>
        </p:txBody>
      </p:sp>
      <p:pic>
        <p:nvPicPr>
          <p:cNvPr id="2198" name="Google Shape;2198;p114"/>
          <p:cNvPicPr preferRelativeResize="0"/>
          <p:nvPr/>
        </p:nvPicPr>
        <p:blipFill rotWithShape="1">
          <a:blip r:embed="rId3">
            <a:alphaModFix/>
          </a:blip>
          <a:srcRect/>
          <a:stretch/>
        </p:blipFill>
        <p:spPr>
          <a:xfrm>
            <a:off x="223450" y="580500"/>
            <a:ext cx="6495049" cy="3220500"/>
          </a:xfrm>
          <a:prstGeom prst="rect">
            <a:avLst/>
          </a:prstGeom>
          <a:noFill/>
          <a:ln>
            <a:noFill/>
          </a:ln>
        </p:spPr>
      </p:pic>
      <p:pic>
        <p:nvPicPr>
          <p:cNvPr id="2199" name="Google Shape;2199;p114"/>
          <p:cNvPicPr preferRelativeResize="0"/>
          <p:nvPr/>
        </p:nvPicPr>
        <p:blipFill rotWithShape="1">
          <a:blip r:embed="rId4">
            <a:alphaModFix/>
          </a:blip>
          <a:srcRect/>
          <a:stretch/>
        </p:blipFill>
        <p:spPr>
          <a:xfrm>
            <a:off x="5856188" y="204500"/>
            <a:ext cx="3209925" cy="2114550"/>
          </a:xfrm>
          <a:prstGeom prst="rect">
            <a:avLst/>
          </a:prstGeom>
          <a:noFill/>
          <a:ln>
            <a:noFill/>
          </a:ln>
        </p:spPr>
      </p:pic>
      <p:pic>
        <p:nvPicPr>
          <p:cNvPr id="2200" name="Google Shape;2200;p114"/>
          <p:cNvPicPr preferRelativeResize="0"/>
          <p:nvPr/>
        </p:nvPicPr>
        <p:blipFill rotWithShape="1">
          <a:blip r:embed="rId5">
            <a:alphaModFix/>
          </a:blip>
          <a:srcRect/>
          <a:stretch/>
        </p:blipFill>
        <p:spPr>
          <a:xfrm>
            <a:off x="5884763" y="2672600"/>
            <a:ext cx="3152775" cy="2114550"/>
          </a:xfrm>
          <a:prstGeom prst="rect">
            <a:avLst/>
          </a:prstGeom>
          <a:noFill/>
          <a:ln>
            <a:noFill/>
          </a:ln>
        </p:spPr>
      </p:pic>
      <p:pic>
        <p:nvPicPr>
          <p:cNvPr id="2201" name="Google Shape;2201;p114"/>
          <p:cNvPicPr preferRelativeResize="0"/>
          <p:nvPr/>
        </p:nvPicPr>
        <p:blipFill rotWithShape="1">
          <a:blip r:embed="rId6">
            <a:alphaModFix/>
          </a:blip>
          <a:srcRect/>
          <a:stretch/>
        </p:blipFill>
        <p:spPr>
          <a:xfrm>
            <a:off x="2959200" y="2672588"/>
            <a:ext cx="2788200" cy="239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pic>
        <p:nvPicPr>
          <p:cNvPr id="2206" name="Google Shape;2206;p115"/>
          <p:cNvPicPr preferRelativeResize="0"/>
          <p:nvPr/>
        </p:nvPicPr>
        <p:blipFill rotWithShape="1">
          <a:blip r:embed="rId3">
            <a:alphaModFix/>
          </a:blip>
          <a:srcRect t="22666"/>
          <a:stretch/>
        </p:blipFill>
        <p:spPr>
          <a:xfrm>
            <a:off x="259700" y="1528475"/>
            <a:ext cx="3243150" cy="3535175"/>
          </a:xfrm>
          <a:prstGeom prst="rect">
            <a:avLst/>
          </a:prstGeom>
          <a:noFill/>
          <a:ln>
            <a:noFill/>
          </a:ln>
        </p:spPr>
      </p:pic>
      <p:pic>
        <p:nvPicPr>
          <p:cNvPr id="2207" name="Google Shape;2207;p115"/>
          <p:cNvPicPr preferRelativeResize="0"/>
          <p:nvPr/>
        </p:nvPicPr>
        <p:blipFill rotWithShape="1">
          <a:blip r:embed="rId4">
            <a:alphaModFix/>
          </a:blip>
          <a:srcRect t="20356"/>
          <a:stretch/>
        </p:blipFill>
        <p:spPr>
          <a:xfrm>
            <a:off x="5115125" y="1440338"/>
            <a:ext cx="2945220" cy="3711450"/>
          </a:xfrm>
          <a:prstGeom prst="rect">
            <a:avLst/>
          </a:prstGeom>
          <a:noFill/>
          <a:ln>
            <a:noFill/>
          </a:ln>
        </p:spPr>
      </p:pic>
      <p:sp>
        <p:nvSpPr>
          <p:cNvPr id="2208" name="Google Shape;2208;p115"/>
          <p:cNvSpPr txBox="1">
            <a:spLocks noGrp="1"/>
          </p:cNvSpPr>
          <p:nvPr>
            <p:ph type="body" idx="1"/>
          </p:nvPr>
        </p:nvSpPr>
        <p:spPr>
          <a:xfrm>
            <a:off x="259700" y="126075"/>
            <a:ext cx="4655100" cy="14025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ct val="129729"/>
              <a:buNone/>
            </a:pPr>
            <a:r>
              <a:rPr lang="es" sz="1500" b="1"/>
              <a:t>AND</a:t>
            </a:r>
            <a:endParaRPr sz="1500" b="1"/>
          </a:p>
          <a:p>
            <a:pPr marL="0" lvl="0" indent="0" algn="l" rtl="0">
              <a:lnSpc>
                <a:spcPct val="115000"/>
              </a:lnSpc>
              <a:spcBef>
                <a:spcPts val="0"/>
              </a:spcBef>
              <a:spcAft>
                <a:spcPts val="0"/>
              </a:spcAft>
              <a:buSzPct val="129729"/>
              <a:buNone/>
            </a:pPr>
            <a:r>
              <a:rPr lang="es" sz="1500"/>
              <a:t>Se deben cumplir </a:t>
            </a:r>
            <a:r>
              <a:rPr lang="es" sz="1500" b="1">
                <a:solidFill>
                  <a:srgbClr val="0000FF"/>
                </a:solidFill>
              </a:rPr>
              <a:t>las dos</a:t>
            </a:r>
            <a:r>
              <a:rPr lang="es" sz="1500"/>
              <a:t> condiciones.</a:t>
            </a:r>
            <a:endParaRPr sz="1500"/>
          </a:p>
          <a:p>
            <a:pPr marL="0" lvl="0" indent="0" algn="l" rtl="0">
              <a:lnSpc>
                <a:spcPct val="115000"/>
              </a:lnSpc>
              <a:spcBef>
                <a:spcPts val="0"/>
              </a:spcBef>
              <a:spcAft>
                <a:spcPts val="0"/>
              </a:spcAft>
              <a:buSzPct val="129729"/>
              <a:buNone/>
            </a:pPr>
            <a:r>
              <a:rPr lang="es" sz="1500"/>
              <a:t>Ej: </a:t>
            </a:r>
            <a:r>
              <a:rPr lang="es" sz="1500" i="1"/>
              <a:t>Nombre = “Pedro” </a:t>
            </a:r>
            <a:r>
              <a:rPr lang="es" sz="1500" b="1" i="1"/>
              <a:t>AND </a:t>
            </a:r>
            <a:r>
              <a:rPr lang="es" sz="1500" i="1"/>
              <a:t>Cliente = “VIP”</a:t>
            </a:r>
            <a:endParaRPr sz="1500" i="1"/>
          </a:p>
          <a:p>
            <a:pPr marL="457200" lvl="0" indent="0" algn="l" rtl="0">
              <a:lnSpc>
                <a:spcPct val="115000"/>
              </a:lnSpc>
              <a:spcBef>
                <a:spcPts val="0"/>
              </a:spcBef>
              <a:spcAft>
                <a:spcPts val="0"/>
              </a:spcAft>
              <a:buClr>
                <a:schemeClr val="dk1"/>
              </a:buClr>
              <a:buSzPct val="73333"/>
              <a:buFont typeface="Arial"/>
              <a:buNone/>
            </a:pPr>
            <a:r>
              <a:rPr lang="es" sz="1500"/>
              <a:t>Es </a:t>
            </a:r>
            <a:r>
              <a:rPr lang="es" sz="1500" b="1">
                <a:solidFill>
                  <a:srgbClr val="0000FF"/>
                </a:solidFill>
              </a:rPr>
              <a:t>verdadero </a:t>
            </a:r>
            <a:r>
              <a:rPr lang="es" sz="1500"/>
              <a:t>para </a:t>
            </a:r>
            <a:r>
              <a:rPr lang="es" sz="1500" b="1" i="1">
                <a:solidFill>
                  <a:srgbClr val="0000FF"/>
                </a:solidFill>
              </a:rPr>
              <a:t>Nombre = “Pedro”</a:t>
            </a:r>
            <a:r>
              <a:rPr lang="es" sz="1500" i="1"/>
              <a:t>; </a:t>
            </a:r>
            <a:r>
              <a:rPr lang="es" sz="1500" b="1" i="1">
                <a:solidFill>
                  <a:srgbClr val="0000FF"/>
                </a:solidFill>
              </a:rPr>
              <a:t>Cliente = “VIP”</a:t>
            </a:r>
            <a:endParaRPr sz="1500" i="1"/>
          </a:p>
          <a:p>
            <a:pPr marL="457200" lvl="0" indent="0" algn="l" rtl="0">
              <a:lnSpc>
                <a:spcPct val="115000"/>
              </a:lnSpc>
              <a:spcBef>
                <a:spcPts val="0"/>
              </a:spcBef>
              <a:spcAft>
                <a:spcPts val="0"/>
              </a:spcAft>
              <a:buSzPct val="129729"/>
              <a:buNone/>
            </a:pPr>
            <a:r>
              <a:rPr lang="es" sz="1500"/>
              <a:t>Es </a:t>
            </a:r>
            <a:r>
              <a:rPr lang="es" sz="1500" b="1">
                <a:solidFill>
                  <a:srgbClr val="FF0000"/>
                </a:solidFill>
              </a:rPr>
              <a:t>falso</a:t>
            </a:r>
            <a:r>
              <a:rPr lang="es" sz="1500"/>
              <a:t> para</a:t>
            </a:r>
            <a:r>
              <a:rPr lang="es" sz="1500" b="1">
                <a:solidFill>
                  <a:srgbClr val="0000FF"/>
                </a:solidFill>
              </a:rPr>
              <a:t> </a:t>
            </a:r>
            <a:r>
              <a:rPr lang="es" sz="1500" b="1" i="1">
                <a:solidFill>
                  <a:srgbClr val="0000FF"/>
                </a:solidFill>
              </a:rPr>
              <a:t>Nombre = “Pedro”</a:t>
            </a:r>
            <a:r>
              <a:rPr lang="es" sz="1500" i="1"/>
              <a:t>; </a:t>
            </a:r>
            <a:r>
              <a:rPr lang="es" sz="1500" b="1" i="1">
                <a:solidFill>
                  <a:srgbClr val="FF0000"/>
                </a:solidFill>
              </a:rPr>
              <a:t>Cliente = “Normal” </a:t>
            </a:r>
            <a:endParaRPr sz="1500" b="1" i="1">
              <a:solidFill>
                <a:srgbClr val="FF0000"/>
              </a:solidFill>
            </a:endParaRPr>
          </a:p>
        </p:txBody>
      </p:sp>
      <p:sp>
        <p:nvSpPr>
          <p:cNvPr id="2209" name="Google Shape;2209;p115"/>
          <p:cNvSpPr txBox="1">
            <a:spLocks noGrp="1"/>
          </p:cNvSpPr>
          <p:nvPr>
            <p:ph type="body" idx="1"/>
          </p:nvPr>
        </p:nvSpPr>
        <p:spPr>
          <a:xfrm>
            <a:off x="4726250" y="126075"/>
            <a:ext cx="4655100" cy="14025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SzPct val="129729"/>
              <a:buNone/>
            </a:pPr>
            <a:r>
              <a:rPr lang="es" sz="1500" b="1"/>
              <a:t>OR</a:t>
            </a:r>
            <a:endParaRPr sz="1500" b="1"/>
          </a:p>
          <a:p>
            <a:pPr marL="0" lvl="0" indent="0" algn="l" rtl="0">
              <a:lnSpc>
                <a:spcPct val="115000"/>
              </a:lnSpc>
              <a:spcBef>
                <a:spcPts val="0"/>
              </a:spcBef>
              <a:spcAft>
                <a:spcPts val="0"/>
              </a:spcAft>
              <a:buSzPct val="129729"/>
              <a:buNone/>
            </a:pPr>
            <a:r>
              <a:rPr lang="es" sz="1500"/>
              <a:t>Se deben cumplir </a:t>
            </a:r>
            <a:r>
              <a:rPr lang="es" sz="1500" b="1">
                <a:solidFill>
                  <a:srgbClr val="0000FF"/>
                </a:solidFill>
              </a:rPr>
              <a:t>alguna </a:t>
            </a:r>
            <a:r>
              <a:rPr lang="es" sz="1500"/>
              <a:t>de las dos condiciones.</a:t>
            </a:r>
            <a:endParaRPr sz="1500"/>
          </a:p>
          <a:p>
            <a:pPr marL="0" lvl="0" indent="0" algn="l" rtl="0">
              <a:lnSpc>
                <a:spcPct val="115000"/>
              </a:lnSpc>
              <a:spcBef>
                <a:spcPts val="0"/>
              </a:spcBef>
              <a:spcAft>
                <a:spcPts val="0"/>
              </a:spcAft>
              <a:buSzPct val="129729"/>
              <a:buNone/>
            </a:pPr>
            <a:r>
              <a:rPr lang="es" sz="1500"/>
              <a:t>Ej: </a:t>
            </a:r>
            <a:r>
              <a:rPr lang="es" sz="1500" i="1"/>
              <a:t>Nombre = “Pedro” </a:t>
            </a:r>
            <a:r>
              <a:rPr lang="es" sz="1500" b="1" i="1"/>
              <a:t>OR </a:t>
            </a:r>
            <a:r>
              <a:rPr lang="es" sz="1500" i="1"/>
              <a:t>Cliente = “VIP”</a:t>
            </a:r>
            <a:endParaRPr sz="1500" i="1"/>
          </a:p>
          <a:p>
            <a:pPr marL="457200" lvl="0" indent="0" algn="l" rtl="0">
              <a:lnSpc>
                <a:spcPct val="115000"/>
              </a:lnSpc>
              <a:spcBef>
                <a:spcPts val="0"/>
              </a:spcBef>
              <a:spcAft>
                <a:spcPts val="0"/>
              </a:spcAft>
              <a:buClr>
                <a:schemeClr val="dk1"/>
              </a:buClr>
              <a:buSzPct val="73333"/>
              <a:buFont typeface="Arial"/>
              <a:buNone/>
            </a:pPr>
            <a:r>
              <a:rPr lang="es" sz="1500"/>
              <a:t>Es </a:t>
            </a:r>
            <a:r>
              <a:rPr lang="es" sz="1500" b="1">
                <a:solidFill>
                  <a:srgbClr val="0000FF"/>
                </a:solidFill>
              </a:rPr>
              <a:t>verdadero </a:t>
            </a:r>
            <a:r>
              <a:rPr lang="es" sz="1500"/>
              <a:t>para </a:t>
            </a:r>
            <a:r>
              <a:rPr lang="es" sz="1500" b="1" i="1">
                <a:solidFill>
                  <a:srgbClr val="FF0000"/>
                </a:solidFill>
              </a:rPr>
              <a:t>Nombre = “Juan”</a:t>
            </a:r>
            <a:r>
              <a:rPr lang="es" sz="1500" i="1"/>
              <a:t>; </a:t>
            </a:r>
            <a:r>
              <a:rPr lang="es" sz="1500" b="1" i="1">
                <a:solidFill>
                  <a:srgbClr val="0000FF"/>
                </a:solidFill>
              </a:rPr>
              <a:t>Cliente = “VIP” </a:t>
            </a:r>
            <a:endParaRPr sz="1500" b="1" i="1">
              <a:solidFill>
                <a:srgbClr val="0000FF"/>
              </a:solidFill>
            </a:endParaRPr>
          </a:p>
          <a:p>
            <a:pPr marL="0" lvl="0" indent="457200" algn="l" rtl="0">
              <a:lnSpc>
                <a:spcPct val="115000"/>
              </a:lnSpc>
              <a:spcBef>
                <a:spcPts val="0"/>
              </a:spcBef>
              <a:spcAft>
                <a:spcPts val="0"/>
              </a:spcAft>
              <a:buSzPct val="129729"/>
              <a:buNone/>
            </a:pPr>
            <a:r>
              <a:rPr lang="es" sz="1500"/>
              <a:t>Es </a:t>
            </a:r>
            <a:r>
              <a:rPr lang="es" sz="1500" b="1">
                <a:solidFill>
                  <a:srgbClr val="FF0000"/>
                </a:solidFill>
              </a:rPr>
              <a:t>falso </a:t>
            </a:r>
            <a:r>
              <a:rPr lang="es" sz="1500"/>
              <a:t>para </a:t>
            </a:r>
            <a:r>
              <a:rPr lang="es" sz="1500" b="1" i="1">
                <a:solidFill>
                  <a:srgbClr val="FF0000"/>
                </a:solidFill>
              </a:rPr>
              <a:t>Nombre = “Juan”; Cliente = “Normal”</a:t>
            </a:r>
            <a:r>
              <a:rPr lang="es" sz="1500" i="1"/>
              <a:t> </a:t>
            </a:r>
            <a:endParaRPr sz="1500" i="1"/>
          </a:p>
        </p:txBody>
      </p:sp>
      <p:sp>
        <p:nvSpPr>
          <p:cNvPr id="2210" name="Google Shape;2210;p115"/>
          <p:cNvSpPr/>
          <p:nvPr/>
        </p:nvSpPr>
        <p:spPr>
          <a:xfrm>
            <a:off x="6348188" y="2944400"/>
            <a:ext cx="4791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11" name="Google Shape;2211;p115"/>
          <p:cNvSpPr/>
          <p:nvPr/>
        </p:nvSpPr>
        <p:spPr>
          <a:xfrm>
            <a:off x="1641713" y="2944400"/>
            <a:ext cx="4791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Routers</a:t>
            </a:r>
            <a:endParaRPr b="1"/>
          </a:p>
        </p:txBody>
      </p:sp>
      <p:sp>
        <p:nvSpPr>
          <p:cNvPr id="2217" name="Google Shape;2217;p116"/>
          <p:cNvSpPr txBox="1">
            <a:spLocks noGrp="1"/>
          </p:cNvSpPr>
          <p:nvPr>
            <p:ph type="body" idx="1"/>
          </p:nvPr>
        </p:nvSpPr>
        <p:spPr>
          <a:xfrm>
            <a:off x="311700" y="1152475"/>
            <a:ext cx="3917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s" sz="1600"/>
              <a:t>Dividen el flujo en múltiples rutas basadas en condiciones específicas (filtros).</a:t>
            </a:r>
            <a:endParaRPr sz="1600"/>
          </a:p>
          <a:p>
            <a:pPr marL="0" lvl="0" indent="0" algn="l" rtl="0">
              <a:lnSpc>
                <a:spcPct val="115000"/>
              </a:lnSpc>
              <a:spcBef>
                <a:spcPts val="0"/>
              </a:spcBef>
              <a:spcAft>
                <a:spcPts val="0"/>
              </a:spcAft>
              <a:buSzPts val="1800"/>
              <a:buNone/>
            </a:pPr>
            <a:endParaRPr sz="1600"/>
          </a:p>
          <a:p>
            <a:pPr marL="0" lvl="0" indent="0" algn="l" rtl="0">
              <a:lnSpc>
                <a:spcPct val="115000"/>
              </a:lnSpc>
              <a:spcBef>
                <a:spcPts val="0"/>
              </a:spcBef>
              <a:spcAft>
                <a:spcPts val="0"/>
              </a:spcAft>
              <a:buSzPts val="1800"/>
              <a:buNone/>
            </a:pPr>
            <a:r>
              <a:rPr lang="es" sz="1600"/>
              <a:t>Ejemplo: Si el estado de un pedido es "completado", enviar una notificación; si es "pendiente", enviar un recordatorio.</a:t>
            </a:r>
            <a:endParaRPr sz="1600"/>
          </a:p>
        </p:txBody>
      </p:sp>
      <p:pic>
        <p:nvPicPr>
          <p:cNvPr id="2218" name="Google Shape;2218;p116"/>
          <p:cNvPicPr preferRelativeResize="0"/>
          <p:nvPr/>
        </p:nvPicPr>
        <p:blipFill rotWithShape="1">
          <a:blip r:embed="rId3">
            <a:alphaModFix/>
          </a:blip>
          <a:srcRect/>
          <a:stretch/>
        </p:blipFill>
        <p:spPr>
          <a:xfrm>
            <a:off x="4154106" y="0"/>
            <a:ext cx="498988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pic>
        <p:nvPicPr>
          <p:cNvPr id="2223" name="Google Shape;2223;p117"/>
          <p:cNvPicPr preferRelativeResize="0"/>
          <p:nvPr/>
        </p:nvPicPr>
        <p:blipFill rotWithShape="1">
          <a:blip r:embed="rId3">
            <a:alphaModFix/>
          </a:blip>
          <a:srcRect/>
          <a:stretch/>
        </p:blipFill>
        <p:spPr>
          <a:xfrm>
            <a:off x="5880324" y="90570"/>
            <a:ext cx="2690375" cy="3113581"/>
          </a:xfrm>
          <a:prstGeom prst="rect">
            <a:avLst/>
          </a:prstGeom>
          <a:noFill/>
          <a:ln w="38100" cap="flat" cmpd="sng">
            <a:solidFill>
              <a:srgbClr val="0000FF"/>
            </a:solidFill>
            <a:prstDash val="solid"/>
            <a:round/>
            <a:headEnd type="none" w="sm" len="sm"/>
            <a:tailEnd type="none" w="sm" len="sm"/>
          </a:ln>
        </p:spPr>
      </p:pic>
      <p:pic>
        <p:nvPicPr>
          <p:cNvPr id="2224" name="Google Shape;2224;p117"/>
          <p:cNvPicPr preferRelativeResize="0"/>
          <p:nvPr/>
        </p:nvPicPr>
        <p:blipFill rotWithShape="1">
          <a:blip r:embed="rId4">
            <a:alphaModFix/>
          </a:blip>
          <a:srcRect/>
          <a:stretch/>
        </p:blipFill>
        <p:spPr>
          <a:xfrm>
            <a:off x="6418275" y="1877550"/>
            <a:ext cx="2574050" cy="3113576"/>
          </a:xfrm>
          <a:prstGeom prst="rect">
            <a:avLst/>
          </a:prstGeom>
          <a:noFill/>
          <a:ln w="38100" cap="flat" cmpd="sng">
            <a:solidFill>
              <a:srgbClr val="38761D"/>
            </a:solidFill>
            <a:prstDash val="solid"/>
            <a:round/>
            <a:headEnd type="none" w="sm" len="sm"/>
            <a:tailEnd type="none" w="sm" len="sm"/>
          </a:ln>
        </p:spPr>
      </p:pic>
      <p:pic>
        <p:nvPicPr>
          <p:cNvPr id="2225" name="Google Shape;2225;p117"/>
          <p:cNvPicPr preferRelativeResize="0"/>
          <p:nvPr/>
        </p:nvPicPr>
        <p:blipFill rotWithShape="1">
          <a:blip r:embed="rId5">
            <a:alphaModFix/>
          </a:blip>
          <a:srcRect/>
          <a:stretch/>
        </p:blipFill>
        <p:spPr>
          <a:xfrm>
            <a:off x="208600" y="1276675"/>
            <a:ext cx="5519324" cy="3378932"/>
          </a:xfrm>
          <a:prstGeom prst="rect">
            <a:avLst/>
          </a:prstGeom>
          <a:noFill/>
          <a:ln w="19050" cap="flat" cmpd="sng">
            <a:solidFill>
              <a:srgbClr val="191919"/>
            </a:solidFill>
            <a:prstDash val="solid"/>
            <a:round/>
            <a:headEnd type="none" w="sm" len="sm"/>
            <a:tailEnd type="none" w="sm" len="sm"/>
          </a:ln>
        </p:spPr>
      </p:pic>
      <p:pic>
        <p:nvPicPr>
          <p:cNvPr id="2226" name="Google Shape;2226;p117"/>
          <p:cNvPicPr preferRelativeResize="0"/>
          <p:nvPr/>
        </p:nvPicPr>
        <p:blipFill rotWithShape="1">
          <a:blip r:embed="rId6">
            <a:alphaModFix/>
          </a:blip>
          <a:srcRect l="9534"/>
          <a:stretch/>
        </p:blipFill>
        <p:spPr>
          <a:xfrm>
            <a:off x="265450" y="2099525"/>
            <a:ext cx="1584750" cy="1733225"/>
          </a:xfrm>
          <a:prstGeom prst="rect">
            <a:avLst/>
          </a:prstGeom>
          <a:noFill/>
          <a:ln>
            <a:noFill/>
          </a:ln>
        </p:spPr>
      </p:pic>
      <p:sp>
        <p:nvSpPr>
          <p:cNvPr id="2227" name="Google Shape;2227;p117"/>
          <p:cNvSpPr/>
          <p:nvPr/>
        </p:nvSpPr>
        <p:spPr>
          <a:xfrm>
            <a:off x="3750625" y="697075"/>
            <a:ext cx="1977300" cy="1264800"/>
          </a:xfrm>
          <a:prstGeom prst="bentArrow">
            <a:avLst>
              <a:gd name="adj1" fmla="val 10004"/>
              <a:gd name="adj2" fmla="val 13888"/>
              <a:gd name="adj3" fmla="val 22998"/>
              <a:gd name="adj4" fmla="val 43750"/>
            </a:avLst>
          </a:prstGeom>
          <a:solidFill>
            <a:srgbClr val="0000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28" name="Google Shape;2228;p117"/>
          <p:cNvSpPr/>
          <p:nvPr/>
        </p:nvSpPr>
        <p:spPr>
          <a:xfrm rot="10800000" flipH="1">
            <a:off x="3581975" y="3728300"/>
            <a:ext cx="2810700" cy="1198800"/>
          </a:xfrm>
          <a:prstGeom prst="bentArrow">
            <a:avLst>
              <a:gd name="adj1" fmla="val 10004"/>
              <a:gd name="adj2" fmla="val 13888"/>
              <a:gd name="adj3" fmla="val 22998"/>
              <a:gd name="adj4" fmla="val 43750"/>
            </a:avLst>
          </a:prstGeom>
          <a:solidFill>
            <a:srgbClr val="6AA84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29" name="Google Shape;2229;p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Ruta </a:t>
            </a:r>
            <a:r>
              <a:rPr lang="es" b="1" i="1"/>
              <a:t>fallback</a:t>
            </a:r>
            <a:endParaRPr b="1" i="1"/>
          </a:p>
        </p:txBody>
      </p:sp>
      <p:sp>
        <p:nvSpPr>
          <p:cNvPr id="2230" name="Google Shape;2230;p117"/>
          <p:cNvSpPr/>
          <p:nvPr/>
        </p:nvSpPr>
        <p:spPr>
          <a:xfrm>
            <a:off x="3286900" y="1933750"/>
            <a:ext cx="871200" cy="4920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31" name="Google Shape;2231;p117"/>
          <p:cNvSpPr/>
          <p:nvPr/>
        </p:nvSpPr>
        <p:spPr>
          <a:xfrm>
            <a:off x="5880325" y="947825"/>
            <a:ext cx="2574000" cy="7752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32" name="Google Shape;2232;p117"/>
          <p:cNvSpPr/>
          <p:nvPr/>
        </p:nvSpPr>
        <p:spPr>
          <a:xfrm>
            <a:off x="6418300" y="2578550"/>
            <a:ext cx="2414100" cy="7752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pic>
        <p:nvPicPr>
          <p:cNvPr id="2237" name="Google Shape;2237;p118"/>
          <p:cNvPicPr preferRelativeResize="0"/>
          <p:nvPr/>
        </p:nvPicPr>
        <p:blipFill rotWithShape="1">
          <a:blip r:embed="rId3">
            <a:alphaModFix/>
          </a:blip>
          <a:srcRect/>
          <a:stretch/>
        </p:blipFill>
        <p:spPr>
          <a:xfrm>
            <a:off x="4661124" y="90570"/>
            <a:ext cx="2690375" cy="3113581"/>
          </a:xfrm>
          <a:prstGeom prst="rect">
            <a:avLst/>
          </a:prstGeom>
          <a:noFill/>
          <a:ln>
            <a:noFill/>
          </a:ln>
        </p:spPr>
      </p:pic>
      <p:pic>
        <p:nvPicPr>
          <p:cNvPr id="2238" name="Google Shape;2238;p118"/>
          <p:cNvPicPr preferRelativeResize="0"/>
          <p:nvPr/>
        </p:nvPicPr>
        <p:blipFill rotWithShape="1">
          <a:blip r:embed="rId4">
            <a:alphaModFix/>
          </a:blip>
          <a:srcRect/>
          <a:stretch/>
        </p:blipFill>
        <p:spPr>
          <a:xfrm>
            <a:off x="5199075" y="1877550"/>
            <a:ext cx="2574050" cy="3113576"/>
          </a:xfrm>
          <a:prstGeom prst="rect">
            <a:avLst/>
          </a:prstGeom>
          <a:noFill/>
          <a:ln>
            <a:noFill/>
          </a:ln>
        </p:spPr>
      </p:pic>
      <p:pic>
        <p:nvPicPr>
          <p:cNvPr id="2239" name="Google Shape;2239;p118"/>
          <p:cNvPicPr preferRelativeResize="0"/>
          <p:nvPr/>
        </p:nvPicPr>
        <p:blipFill rotWithShape="1">
          <a:blip r:embed="rId5">
            <a:alphaModFix/>
          </a:blip>
          <a:srcRect l="35658"/>
          <a:stretch/>
        </p:blipFill>
        <p:spPr>
          <a:xfrm>
            <a:off x="957499" y="1276675"/>
            <a:ext cx="3551226" cy="3378925"/>
          </a:xfrm>
          <a:prstGeom prst="rect">
            <a:avLst/>
          </a:prstGeom>
          <a:noFill/>
          <a:ln>
            <a:noFill/>
          </a:ln>
        </p:spPr>
      </p:pic>
      <p:sp>
        <p:nvSpPr>
          <p:cNvPr id="2240" name="Google Shape;2240;p1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Ruta </a:t>
            </a:r>
            <a:r>
              <a:rPr lang="es" b="1" i="1"/>
              <a:t>fallback</a:t>
            </a:r>
            <a:endParaRPr b="1" i="1"/>
          </a:p>
        </p:txBody>
      </p:sp>
      <p:sp>
        <p:nvSpPr>
          <p:cNvPr id="2241" name="Google Shape;2241;p118"/>
          <p:cNvSpPr/>
          <p:nvPr/>
        </p:nvSpPr>
        <p:spPr>
          <a:xfrm>
            <a:off x="2067700" y="1933750"/>
            <a:ext cx="871200" cy="4920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242" name="Google Shape;2242;p118"/>
          <p:cNvSpPr/>
          <p:nvPr/>
        </p:nvSpPr>
        <p:spPr>
          <a:xfrm>
            <a:off x="3818200" y="4421200"/>
            <a:ext cx="1823700" cy="632400"/>
          </a:xfrm>
          <a:prstGeom prst="rect">
            <a:avLst/>
          </a:prstGeom>
          <a:solidFill>
            <a:srgbClr val="E0666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chemeClr val="lt1"/>
                </a:solidFill>
                <a:latin typeface="Calibri"/>
                <a:ea typeface="Calibri"/>
                <a:cs typeface="Calibri"/>
                <a:sym typeface="Calibri"/>
              </a:rPr>
              <a:t>Se envía Mensaje de Twilio cuando</a:t>
            </a:r>
            <a:r>
              <a:rPr lang="es" sz="1400" b="0" i="0" u="none" strike="noStrike" cap="none">
                <a:solidFill>
                  <a:srgbClr val="FF0000"/>
                </a:solidFill>
                <a:latin typeface="Calibri"/>
                <a:ea typeface="Calibri"/>
                <a:cs typeface="Calibri"/>
                <a:sym typeface="Calibri"/>
              </a:rPr>
              <a:t> </a:t>
            </a:r>
            <a:r>
              <a:rPr lang="es" sz="1400" b="1" i="0" u="none" strike="noStrike" cap="none">
                <a:solidFill>
                  <a:srgbClr val="FF00FF"/>
                </a:solidFill>
                <a:latin typeface="Calibri"/>
                <a:ea typeface="Calibri"/>
                <a:cs typeface="Calibri"/>
                <a:sym typeface="Calibri"/>
              </a:rPr>
              <a:t>es SMS</a:t>
            </a:r>
            <a:endParaRPr sz="1400" b="1" i="0" u="none" strike="noStrike" cap="none">
              <a:solidFill>
                <a:srgbClr val="FF00FF"/>
              </a:solidFill>
              <a:latin typeface="Calibri"/>
              <a:ea typeface="Calibri"/>
              <a:cs typeface="Calibri"/>
              <a:sym typeface="Calibri"/>
            </a:endParaRPr>
          </a:p>
        </p:txBody>
      </p:sp>
      <p:sp>
        <p:nvSpPr>
          <p:cNvPr id="2243" name="Google Shape;2243;p118"/>
          <p:cNvSpPr/>
          <p:nvPr/>
        </p:nvSpPr>
        <p:spPr>
          <a:xfrm>
            <a:off x="2610325" y="933800"/>
            <a:ext cx="2050800" cy="632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Se envía </a:t>
            </a:r>
            <a:r>
              <a:rPr lang="es" sz="1400" b="0" i="1" u="none" strike="noStrike" cap="none">
                <a:solidFill>
                  <a:srgbClr val="000000"/>
                </a:solidFill>
                <a:latin typeface="Calibri"/>
                <a:ea typeface="Calibri"/>
                <a:cs typeface="Calibri"/>
                <a:sym typeface="Calibri"/>
              </a:rPr>
              <a:t>email </a:t>
            </a:r>
            <a:r>
              <a:rPr lang="es" sz="1400" b="0" i="0" u="none" strike="noStrike" cap="none">
                <a:solidFill>
                  <a:srgbClr val="000000"/>
                </a:solidFill>
                <a:latin typeface="Calibri"/>
                <a:ea typeface="Calibri"/>
                <a:cs typeface="Calibri"/>
                <a:sym typeface="Calibri"/>
              </a:rPr>
              <a:t>en </a:t>
            </a:r>
            <a:r>
              <a:rPr lang="es" sz="1400" b="0" i="0" u="none" strike="noStrike" cap="none">
                <a:solidFill>
                  <a:srgbClr val="FF00FF"/>
                </a:solidFill>
                <a:latin typeface="Calibri"/>
                <a:ea typeface="Calibri"/>
                <a:cs typeface="Calibri"/>
                <a:sym typeface="Calibri"/>
              </a:rPr>
              <a:t>cualquier otro caso que no sea </a:t>
            </a:r>
            <a:r>
              <a:rPr lang="es" sz="1400" b="1" i="0" u="none" strike="noStrike" cap="none">
                <a:solidFill>
                  <a:srgbClr val="FF00FF"/>
                </a:solidFill>
                <a:latin typeface="Calibri"/>
                <a:ea typeface="Calibri"/>
                <a:cs typeface="Calibri"/>
                <a:sym typeface="Calibri"/>
              </a:rPr>
              <a:t>SMS</a:t>
            </a:r>
            <a:endParaRPr sz="1400" b="1" i="0" u="none" strike="noStrike" cap="none">
              <a:solidFill>
                <a:srgbClr val="FF00FF"/>
              </a:solidFill>
              <a:latin typeface="Calibri"/>
              <a:ea typeface="Calibri"/>
              <a:cs typeface="Calibri"/>
              <a:sym typeface="Calibri"/>
            </a:endParaRPr>
          </a:p>
        </p:txBody>
      </p:sp>
      <p:sp>
        <p:nvSpPr>
          <p:cNvPr id="2244" name="Google Shape;2244;p118"/>
          <p:cNvSpPr/>
          <p:nvPr/>
        </p:nvSpPr>
        <p:spPr>
          <a:xfrm>
            <a:off x="5380750" y="3423400"/>
            <a:ext cx="2050800" cy="10683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FF"/>
              </a:solidFill>
              <a:highlight>
                <a:srgbClr val="FF00FF"/>
              </a:highlight>
              <a:latin typeface="Calibri"/>
              <a:ea typeface="Calibri"/>
              <a:cs typeface="Calibri"/>
              <a:sym typeface="Calibri"/>
            </a:endParaRPr>
          </a:p>
        </p:txBody>
      </p:sp>
      <p:sp>
        <p:nvSpPr>
          <p:cNvPr id="2245" name="Google Shape;2245;p118"/>
          <p:cNvSpPr/>
          <p:nvPr/>
        </p:nvSpPr>
        <p:spPr>
          <a:xfrm>
            <a:off x="2192000" y="2931400"/>
            <a:ext cx="871200" cy="492000"/>
          </a:xfrm>
          <a:prstGeom prst="rect">
            <a:avLst/>
          </a:prstGeom>
          <a:noFill/>
          <a:ln w="2857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1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Variables </a:t>
            </a:r>
            <a:endParaRPr b="1"/>
          </a:p>
        </p:txBody>
      </p:sp>
      <p:sp>
        <p:nvSpPr>
          <p:cNvPr id="2077" name="Google Shape;2077;p101"/>
          <p:cNvSpPr txBox="1">
            <a:spLocks noGrp="1"/>
          </p:cNvSpPr>
          <p:nvPr>
            <p:ph type="body" idx="1"/>
          </p:nvPr>
        </p:nvSpPr>
        <p:spPr>
          <a:xfrm>
            <a:off x="311700" y="1152475"/>
            <a:ext cx="5637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Una variable es como una cajita donde se guarda algo.</a:t>
            </a:r>
            <a:endParaRPr/>
          </a:p>
          <a:p>
            <a:pPr marL="457200" lvl="0" indent="0" algn="l" rtl="0">
              <a:lnSpc>
                <a:spcPct val="115000"/>
              </a:lnSpc>
              <a:spcBef>
                <a:spcPts val="0"/>
              </a:spcBef>
              <a:spcAft>
                <a:spcPts val="0"/>
              </a:spcAft>
              <a:buSzPts val="1800"/>
              <a:buNone/>
            </a:pPr>
            <a:r>
              <a:rPr lang="es"/>
              <a:t>💡 Supongamos que cada vez que hay una respuesta en un formulario, querés recuperar el teléfono para enviar un mensaje. </a:t>
            </a:r>
            <a:endParaRPr/>
          </a:p>
          <a:p>
            <a:pPr marL="914400" lvl="0" indent="0" algn="l" rtl="0">
              <a:lnSpc>
                <a:spcPct val="115000"/>
              </a:lnSpc>
              <a:spcBef>
                <a:spcPts val="0"/>
              </a:spcBef>
              <a:spcAft>
                <a:spcPts val="0"/>
              </a:spcAft>
              <a:buSzPts val="1800"/>
              <a:buNone/>
            </a:pPr>
            <a:r>
              <a:rPr lang="es"/>
              <a:t>El teléfono se guarda en una variable. </a:t>
            </a:r>
            <a:endParaRPr/>
          </a:p>
          <a:p>
            <a:pPr marL="914400" lvl="0" indent="0" algn="l" rtl="0">
              <a:lnSpc>
                <a:spcPct val="115000"/>
              </a:lnSpc>
              <a:spcBef>
                <a:spcPts val="0"/>
              </a:spcBef>
              <a:spcAft>
                <a:spcPts val="0"/>
              </a:spcAft>
              <a:buSzPts val="1800"/>
              <a:buNone/>
            </a:pPr>
            <a:r>
              <a:rPr lang="es"/>
              <a:t>Al enviar el mensaje, simplemente abrir esa cajita, tomas el nombre y lo usas.</a:t>
            </a:r>
            <a:endParaRPr/>
          </a:p>
        </p:txBody>
      </p:sp>
      <p:pic>
        <p:nvPicPr>
          <p:cNvPr id="2078" name="Google Shape;2078;p101"/>
          <p:cNvPicPr preferRelativeResize="0"/>
          <p:nvPr/>
        </p:nvPicPr>
        <p:blipFill rotWithShape="1">
          <a:blip r:embed="rId3">
            <a:alphaModFix/>
          </a:blip>
          <a:srcRect/>
          <a:stretch/>
        </p:blipFill>
        <p:spPr>
          <a:xfrm>
            <a:off x="6087599" y="144025"/>
            <a:ext cx="2744700" cy="4855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1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251" name="Google Shape;2251;p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p:txBody>
      </p:sp>
      <p:pic>
        <p:nvPicPr>
          <p:cNvPr id="2252" name="Google Shape;2252;p119"/>
          <p:cNvPicPr preferRelativeResize="0"/>
          <p:nvPr/>
        </p:nvPicPr>
        <p:blipFill rotWithShape="1">
          <a:blip r:embed="rId3">
            <a:alphaModFix/>
          </a:blip>
          <a:srcRect/>
          <a:stretch/>
        </p:blipFill>
        <p:spPr>
          <a:xfrm>
            <a:off x="4782800" y="943360"/>
            <a:ext cx="4361200" cy="3709828"/>
          </a:xfrm>
          <a:prstGeom prst="rect">
            <a:avLst/>
          </a:prstGeom>
          <a:noFill/>
          <a:ln>
            <a:noFill/>
          </a:ln>
        </p:spPr>
      </p:pic>
      <p:pic>
        <p:nvPicPr>
          <p:cNvPr id="2253" name="Google Shape;2253;p119"/>
          <p:cNvPicPr preferRelativeResize="0"/>
          <p:nvPr/>
        </p:nvPicPr>
        <p:blipFill rotWithShape="1">
          <a:blip r:embed="rId4">
            <a:alphaModFix/>
          </a:blip>
          <a:srcRect/>
          <a:stretch/>
        </p:blipFill>
        <p:spPr>
          <a:xfrm>
            <a:off x="97300" y="164425"/>
            <a:ext cx="4566525" cy="469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sp>
        <p:nvSpPr>
          <p:cNvPr id="2258" name="Google Shape;2258;p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highlight>
                  <a:srgbClr val="F4CCCC"/>
                </a:highlight>
              </a:rPr>
              <a:t>Regex (Expresiones Regulares)</a:t>
            </a:r>
            <a:endParaRPr b="1">
              <a:highlight>
                <a:srgbClr val="F4CCCC"/>
              </a:highlight>
            </a:endParaRPr>
          </a:p>
          <a:p>
            <a:pPr marL="0" lvl="0" indent="0" algn="l" rtl="0">
              <a:lnSpc>
                <a:spcPct val="100000"/>
              </a:lnSpc>
              <a:spcBef>
                <a:spcPts val="0"/>
              </a:spcBef>
              <a:spcAft>
                <a:spcPts val="0"/>
              </a:spcAft>
              <a:buSzPct val="111111"/>
              <a:buNone/>
            </a:pPr>
            <a:endParaRPr/>
          </a:p>
        </p:txBody>
      </p:sp>
      <p:sp>
        <p:nvSpPr>
          <p:cNvPr id="2259" name="Google Shape;2259;p120"/>
          <p:cNvSpPr txBox="1">
            <a:spLocks noGrp="1"/>
          </p:cNvSpPr>
          <p:nvPr>
            <p:ph type="body" idx="1"/>
          </p:nvPr>
        </p:nvSpPr>
        <p:spPr>
          <a:xfrm>
            <a:off x="311700" y="1092150"/>
            <a:ext cx="8520600" cy="669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sz="1600"/>
              <a:t>Permiten búsquedas y reemplazos complejos en texto.</a:t>
            </a:r>
            <a:endParaRPr sz="1600"/>
          </a:p>
        </p:txBody>
      </p:sp>
      <p:pic>
        <p:nvPicPr>
          <p:cNvPr id="2260" name="Google Shape;2260;p120"/>
          <p:cNvPicPr preferRelativeResize="0"/>
          <p:nvPr/>
        </p:nvPicPr>
        <p:blipFill rotWithShape="1">
          <a:blip r:embed="rId3">
            <a:alphaModFix/>
          </a:blip>
          <a:srcRect/>
          <a:stretch/>
        </p:blipFill>
        <p:spPr>
          <a:xfrm>
            <a:off x="5713200" y="1833100"/>
            <a:ext cx="2999999" cy="2965038"/>
          </a:xfrm>
          <a:prstGeom prst="rect">
            <a:avLst/>
          </a:prstGeom>
          <a:noFill/>
          <a:ln>
            <a:noFill/>
          </a:ln>
        </p:spPr>
      </p:pic>
      <p:sp>
        <p:nvSpPr>
          <p:cNvPr id="2261" name="Google Shape;2261;p120"/>
          <p:cNvSpPr txBox="1"/>
          <p:nvPr/>
        </p:nvSpPr>
        <p:spPr>
          <a:xfrm>
            <a:off x="494375" y="4485800"/>
            <a:ext cx="2399100" cy="400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1"/>
                </a:solidFill>
                <a:latin typeface="Calibri"/>
                <a:ea typeface="Calibri"/>
                <a:cs typeface="Calibri"/>
                <a:sym typeface="Calibri"/>
              </a:rPr>
              <a:t>🔗https://regex101.com/</a:t>
            </a:r>
            <a:endParaRPr sz="1400" b="0" i="0" u="none" strike="noStrike" cap="none">
              <a:solidFill>
                <a:schemeClr val="dk1"/>
              </a:solidFill>
              <a:latin typeface="Calibri"/>
              <a:ea typeface="Calibri"/>
              <a:cs typeface="Calibri"/>
              <a:sym typeface="Calibri"/>
            </a:endParaRPr>
          </a:p>
        </p:txBody>
      </p:sp>
      <p:sp>
        <p:nvSpPr>
          <p:cNvPr id="2262" name="Google Shape;2262;p120"/>
          <p:cNvSpPr txBox="1"/>
          <p:nvPr/>
        </p:nvSpPr>
        <p:spPr>
          <a:xfrm>
            <a:off x="1048375" y="1930375"/>
            <a:ext cx="3900900" cy="2386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s" sz="1600" b="0" i="0" u="none" strike="noStrike" cap="none">
                <a:solidFill>
                  <a:schemeClr val="dk1"/>
                </a:solidFill>
                <a:latin typeface="Calibri"/>
                <a:ea typeface="Calibri"/>
                <a:cs typeface="Calibri"/>
                <a:sym typeface="Calibri"/>
              </a:rPr>
              <a:t>Útil usando la función replace() con una regex, o mediante el módulo específico Text Parser &gt; Match pattern  </a:t>
            </a:r>
            <a:endParaRPr sz="1600" b="0" i="0" u="none" strike="noStrike" cap="none">
              <a:solidFill>
                <a:schemeClr val="dk1"/>
              </a:solidFill>
              <a:latin typeface="Calibri"/>
              <a:ea typeface="Calibri"/>
              <a:cs typeface="Calibri"/>
              <a:sym typeface="Calibri"/>
            </a:endParaRPr>
          </a:p>
          <a:p>
            <a:pPr marL="457200" marR="0" lvl="0" indent="0" algn="l" rtl="0">
              <a:lnSpc>
                <a:spcPct val="115000"/>
              </a:lnSpc>
              <a:spcBef>
                <a:spcPts val="1000"/>
              </a:spcBef>
              <a:spcAft>
                <a:spcPts val="0"/>
              </a:spcAft>
              <a:buClr>
                <a:srgbClr val="000000"/>
              </a:buClr>
              <a:buSzPts val="1600"/>
              <a:buFont typeface="Arial"/>
              <a:buNone/>
            </a:pPr>
            <a:r>
              <a:rPr lang="es" sz="1600" b="0" i="0" u="none" strike="noStrike" cap="none">
                <a:solidFill>
                  <a:schemeClr val="dk1"/>
                </a:solidFill>
                <a:latin typeface="Calibri"/>
                <a:ea typeface="Calibri"/>
                <a:cs typeface="Calibri"/>
                <a:sym typeface="Calibri"/>
              </a:rPr>
              <a:t>Obtener solo los números de una cadena que mezcla letras y dígitos</a:t>
            </a:r>
            <a:endParaRPr sz="1600" b="0" i="0" u="none" strike="noStrike" cap="none">
              <a:solidFill>
                <a:schemeClr val="dk1"/>
              </a:solidFill>
              <a:latin typeface="Calibri"/>
              <a:ea typeface="Calibri"/>
              <a:cs typeface="Calibri"/>
              <a:sym typeface="Calibri"/>
            </a:endParaRPr>
          </a:p>
          <a:p>
            <a:pPr marL="457200" marR="0" lvl="0" indent="0" algn="l" rtl="0">
              <a:lnSpc>
                <a:spcPct val="115000"/>
              </a:lnSpc>
              <a:spcBef>
                <a:spcPts val="1000"/>
              </a:spcBef>
              <a:spcAft>
                <a:spcPts val="0"/>
              </a:spcAft>
              <a:buClr>
                <a:srgbClr val="000000"/>
              </a:buClr>
              <a:buSzPts val="1600"/>
              <a:buFont typeface="Arial"/>
              <a:buNone/>
            </a:pPr>
            <a:r>
              <a:rPr lang="es" sz="1600" b="0" i="0" u="none" strike="noStrike" cap="none">
                <a:solidFill>
                  <a:schemeClr val="dk1"/>
                </a:solidFill>
                <a:latin typeface="Calibri"/>
                <a:ea typeface="Calibri"/>
                <a:cs typeface="Calibri"/>
                <a:sym typeface="Calibri"/>
              </a:rPr>
              <a:t>Validar formatos (como comprobar que un </a:t>
            </a:r>
            <a:r>
              <a:rPr lang="es" sz="1600" b="0" i="1" u="none" strike="noStrike" cap="none">
                <a:solidFill>
                  <a:schemeClr val="dk1"/>
                </a:solidFill>
                <a:latin typeface="Calibri"/>
                <a:ea typeface="Calibri"/>
                <a:cs typeface="Calibri"/>
                <a:sym typeface="Calibri"/>
              </a:rPr>
              <a:t>email </a:t>
            </a:r>
            <a:r>
              <a:rPr lang="es" sz="1600" b="0" i="0" u="none" strike="noStrike" cap="none">
                <a:solidFill>
                  <a:schemeClr val="dk1"/>
                </a:solidFill>
                <a:latin typeface="Calibri"/>
                <a:ea typeface="Calibri"/>
                <a:cs typeface="Calibri"/>
                <a:sym typeface="Calibri"/>
              </a:rPr>
              <a:t>“parece” válido).</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578" name="Google Shape;1578;p1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579" name="Google Shape;1579;p199"/>
          <p:cNvPicPr preferRelativeResize="0"/>
          <p:nvPr/>
        </p:nvPicPr>
        <p:blipFill rotWithShape="1">
          <a:blip r:embed="rId3">
            <a:alphaModFix/>
          </a:blip>
          <a:srcRect/>
          <a:stretch/>
        </p:blipFill>
        <p:spPr>
          <a:xfrm>
            <a:off x="2089813" y="0"/>
            <a:ext cx="496437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2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p:txBody>
      </p:sp>
      <p:pic>
        <p:nvPicPr>
          <p:cNvPr id="1608" name="Google Shape;1608;p203"/>
          <p:cNvPicPr preferRelativeResize="0"/>
          <p:nvPr/>
        </p:nvPicPr>
        <p:blipFill rotWithShape="1">
          <a:blip r:embed="rId3">
            <a:alphaModFix/>
          </a:blip>
          <a:srcRect/>
          <a:stretch/>
        </p:blipFill>
        <p:spPr>
          <a:xfrm>
            <a:off x="2026651" y="388550"/>
            <a:ext cx="6763374" cy="4366399"/>
          </a:xfrm>
          <a:prstGeom prst="rect">
            <a:avLst/>
          </a:prstGeom>
          <a:noFill/>
          <a:ln>
            <a:noFill/>
          </a:ln>
        </p:spPr>
      </p:pic>
      <p:sp>
        <p:nvSpPr>
          <p:cNvPr id="1609" name="Google Shape;1609;p203"/>
          <p:cNvSpPr txBox="1">
            <a:spLocks noGrp="1"/>
          </p:cNvSpPr>
          <p:nvPr>
            <p:ph type="title"/>
          </p:nvPr>
        </p:nvSpPr>
        <p:spPr>
          <a:xfrm>
            <a:off x="311700" y="4350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highlight>
                  <a:srgbClr val="D9D2E9"/>
                </a:highlight>
              </a:rPr>
              <a:t>Switch</a:t>
            </a:r>
            <a:endParaRPr b="1">
              <a:highlight>
                <a:srgbClr val="D9D2E9"/>
              </a:highlight>
            </a:endParaRPr>
          </a:p>
        </p:txBody>
      </p:sp>
      <p:sp>
        <p:nvSpPr>
          <p:cNvPr id="1610" name="Google Shape;1610;p203"/>
          <p:cNvSpPr/>
          <p:nvPr/>
        </p:nvSpPr>
        <p:spPr>
          <a:xfrm>
            <a:off x="2025000" y="475550"/>
            <a:ext cx="2441700" cy="464100"/>
          </a:xfrm>
          <a:prstGeom prst="rect">
            <a:avLst/>
          </a:prstGeom>
          <a:solidFill>
            <a:srgbClr val="F8F8F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205"/>
          <p:cNvSpPr txBox="1">
            <a:spLocks noGrp="1"/>
          </p:cNvSpPr>
          <p:nvPr>
            <p:ph type="title"/>
          </p:nvPr>
        </p:nvSpPr>
        <p:spPr>
          <a:xfrm>
            <a:off x="255525" y="3614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Parse JSON</a:t>
            </a:r>
            <a:endParaRPr b="1"/>
          </a:p>
        </p:txBody>
      </p:sp>
      <p:sp>
        <p:nvSpPr>
          <p:cNvPr id="1625" name="Google Shape;1625;p205"/>
          <p:cNvSpPr txBox="1"/>
          <p:nvPr/>
        </p:nvSpPr>
        <p:spPr>
          <a:xfrm>
            <a:off x="5397625" y="4291000"/>
            <a:ext cx="3284100" cy="6480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Calibri"/>
                <a:ea typeface="Calibri"/>
                <a:cs typeface="Calibri"/>
                <a:sym typeface="Calibri"/>
              </a:rPr>
              <a:t>🔗 </a:t>
            </a:r>
            <a:r>
              <a:rPr lang="es" sz="1400" b="0" i="0" u="sng" strike="noStrike" cap="none">
                <a:solidFill>
                  <a:schemeClr val="accent5"/>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Validar formato JSON</a:t>
            </a:r>
            <a:endParaRPr sz="14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400"/>
              <a:buFont typeface="Arial"/>
              <a:buNone/>
            </a:pPr>
            <a:r>
              <a:rPr lang="es" sz="1400" b="0" i="0" u="none" strike="noStrike" cap="none">
                <a:solidFill>
                  <a:schemeClr val="dk1"/>
                </a:solidFill>
                <a:latin typeface="Calibri"/>
                <a:ea typeface="Calibri"/>
                <a:cs typeface="Calibri"/>
                <a:sym typeface="Calibri"/>
              </a:rPr>
              <a:t>🔗 </a:t>
            </a:r>
            <a:r>
              <a:rPr lang="es" sz="1400" b="0" i="0" u="sng" strike="noStrike" cap="none">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Generar el esquema para “Parse JSON”</a:t>
            </a:r>
            <a:endParaRPr sz="1000" b="0" i="0" u="none" strike="noStrike" cap="none">
              <a:solidFill>
                <a:srgbClr val="000000"/>
              </a:solidFill>
              <a:latin typeface="Arial"/>
              <a:ea typeface="Arial"/>
              <a:cs typeface="Arial"/>
              <a:sym typeface="Arial"/>
            </a:endParaRPr>
          </a:p>
        </p:txBody>
      </p:sp>
      <p:sp>
        <p:nvSpPr>
          <p:cNvPr id="1626" name="Google Shape;1626;p205"/>
          <p:cNvSpPr/>
          <p:nvPr/>
        </p:nvSpPr>
        <p:spPr>
          <a:xfrm>
            <a:off x="6881100" y="2514775"/>
            <a:ext cx="798600" cy="297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JSON</a:t>
            </a:r>
            <a:endParaRPr sz="1400" b="0" i="0" u="none" strike="noStrike" cap="none">
              <a:solidFill>
                <a:srgbClr val="000000"/>
              </a:solidFill>
              <a:latin typeface="Calibri"/>
              <a:ea typeface="Calibri"/>
              <a:cs typeface="Calibri"/>
              <a:sym typeface="Calibri"/>
            </a:endParaRPr>
          </a:p>
        </p:txBody>
      </p:sp>
      <p:sp>
        <p:nvSpPr>
          <p:cNvPr id="1627" name="Google Shape;1627;p205"/>
          <p:cNvSpPr/>
          <p:nvPr/>
        </p:nvSpPr>
        <p:spPr>
          <a:xfrm>
            <a:off x="754675" y="1831075"/>
            <a:ext cx="2208300" cy="1664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s" sz="1200" b="0" i="0" u="none" strike="noStrike" cap="none">
                <a:solidFill>
                  <a:srgbClr val="000000"/>
                </a:solidFill>
                <a:latin typeface="Calibri"/>
                <a:ea typeface="Calibri"/>
                <a:cs typeface="Calibri"/>
                <a:sym typeface="Calibri"/>
              </a:rPr>
              <a:t>…{ "id": 1, "titulo": "Revisión de campañas actuales", "fecha_limite": "2025-05-10", }, { "id": 2, "titulo": "Propuesta de mejoras en campañas", "estad"fecha_limite": "2025-05-12", },...</a:t>
            </a:r>
            <a:endParaRPr sz="1200" b="0" i="0" u="none" strike="noStrike" cap="none">
              <a:solidFill>
                <a:srgbClr val="000000"/>
              </a:solidFill>
              <a:latin typeface="Calibri"/>
              <a:ea typeface="Calibri"/>
              <a:cs typeface="Calibri"/>
              <a:sym typeface="Calibri"/>
            </a:endParaRPr>
          </a:p>
        </p:txBody>
      </p:sp>
      <p:pic>
        <p:nvPicPr>
          <p:cNvPr id="1628" name="Google Shape;1628;p205"/>
          <p:cNvPicPr preferRelativeResize="0"/>
          <p:nvPr/>
        </p:nvPicPr>
        <p:blipFill rotWithShape="1">
          <a:blip r:embed="rId5">
            <a:alphaModFix/>
          </a:blip>
          <a:srcRect/>
          <a:stretch/>
        </p:blipFill>
        <p:spPr>
          <a:xfrm>
            <a:off x="3645200" y="1496575"/>
            <a:ext cx="2278600" cy="2333400"/>
          </a:xfrm>
          <a:prstGeom prst="rect">
            <a:avLst/>
          </a:prstGeom>
          <a:noFill/>
          <a:ln>
            <a:noFill/>
          </a:ln>
        </p:spPr>
      </p:pic>
      <p:cxnSp>
        <p:nvCxnSpPr>
          <p:cNvPr id="1629" name="Google Shape;1629;p205"/>
          <p:cNvCxnSpPr>
            <a:stCxn id="1627" idx="3"/>
            <a:endCxn id="1628" idx="1"/>
          </p:cNvCxnSpPr>
          <p:nvPr/>
        </p:nvCxnSpPr>
        <p:spPr>
          <a:xfrm>
            <a:off x="2962975" y="2663275"/>
            <a:ext cx="682200" cy="0"/>
          </a:xfrm>
          <a:prstGeom prst="straightConnector1">
            <a:avLst/>
          </a:prstGeom>
          <a:noFill/>
          <a:ln w="28575" cap="flat" cmpd="sng">
            <a:solidFill>
              <a:schemeClr val="dk2"/>
            </a:solidFill>
            <a:prstDash val="solid"/>
            <a:round/>
            <a:headEnd type="none" w="sm" len="sm"/>
            <a:tailEnd type="triangle" w="med" len="med"/>
          </a:ln>
        </p:spPr>
      </p:cxnSp>
      <p:cxnSp>
        <p:nvCxnSpPr>
          <p:cNvPr id="1630" name="Google Shape;1630;p205"/>
          <p:cNvCxnSpPr>
            <a:stCxn id="1628" idx="3"/>
            <a:endCxn id="1626" idx="1"/>
          </p:cNvCxnSpPr>
          <p:nvPr/>
        </p:nvCxnSpPr>
        <p:spPr>
          <a:xfrm>
            <a:off x="5923800" y="2663275"/>
            <a:ext cx="957300" cy="0"/>
          </a:xfrm>
          <a:prstGeom prst="straightConnector1">
            <a:avLst/>
          </a:prstGeom>
          <a:noFill/>
          <a:ln w="28575" cap="flat" cmpd="sng">
            <a:solidFill>
              <a:schemeClr val="dk2"/>
            </a:solidFill>
            <a:prstDash val="solid"/>
            <a:round/>
            <a:headEnd type="none" w="sm" len="sm"/>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206"/>
          <p:cNvSpPr txBox="1">
            <a:spLocks noGrp="1"/>
          </p:cNvSpPr>
          <p:nvPr>
            <p:ph type="body" idx="1"/>
          </p:nvPr>
        </p:nvSpPr>
        <p:spPr>
          <a:xfrm>
            <a:off x="311700" y="1386750"/>
            <a:ext cx="45681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b="1">
                <a:solidFill>
                  <a:schemeClr val="lt1"/>
                </a:solidFill>
                <a:highlight>
                  <a:srgbClr val="8E7CC3"/>
                </a:highlight>
                <a:latin typeface="Calibri"/>
                <a:ea typeface="Calibri"/>
                <a:cs typeface="Calibri"/>
                <a:sym typeface="Calibri"/>
              </a:rPr>
              <a:t>JSON — Parse JSON</a:t>
            </a:r>
            <a:endParaRPr b="1">
              <a:solidFill>
                <a:schemeClr val="lt1"/>
              </a:solidFill>
              <a:highlight>
                <a:srgbClr val="8E7CC3"/>
              </a:highlight>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Convierte la respuesta de Gemini (un string JSON) en variables utilizables.</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Importante: Aplica un replace para limpiar posibles errores de formato como tildes invertidas (`) o palabra json sobrante:</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{{replace(replace(</a:t>
            </a:r>
            <a:r>
              <a:rPr lang="es">
                <a:highlight>
                  <a:srgbClr val="00FFFF"/>
                </a:highlight>
                <a:latin typeface="Calibri"/>
                <a:ea typeface="Calibri"/>
                <a:cs typeface="Calibri"/>
                <a:sym typeface="Calibri"/>
              </a:rPr>
              <a:t>5.result</a:t>
            </a:r>
            <a:r>
              <a:rPr lang="es">
                <a:latin typeface="Calibri"/>
                <a:ea typeface="Calibri"/>
                <a:cs typeface="Calibri"/>
                <a:sym typeface="Calibri"/>
              </a:rPr>
              <a:t>; "`"; emptystring); "json"; emptystring)}}</a:t>
            </a:r>
            <a:endParaRPr>
              <a:latin typeface="Calibri"/>
              <a:ea typeface="Calibri"/>
              <a:cs typeface="Calibri"/>
              <a:sym typeface="Calibri"/>
            </a:endParaRPr>
          </a:p>
        </p:txBody>
      </p:sp>
      <p:pic>
        <p:nvPicPr>
          <p:cNvPr id="1636" name="Google Shape;1636;p206"/>
          <p:cNvPicPr preferRelativeResize="0"/>
          <p:nvPr/>
        </p:nvPicPr>
        <p:blipFill rotWithShape="1">
          <a:blip r:embed="rId3">
            <a:alphaModFix/>
          </a:blip>
          <a:srcRect l="31558"/>
          <a:stretch/>
        </p:blipFill>
        <p:spPr>
          <a:xfrm>
            <a:off x="4940900" y="1471075"/>
            <a:ext cx="3968800" cy="3247750"/>
          </a:xfrm>
          <a:prstGeom prst="rect">
            <a:avLst/>
          </a:prstGeom>
          <a:noFill/>
          <a:ln>
            <a:noFill/>
          </a:ln>
        </p:spPr>
      </p:pic>
      <p:pic>
        <p:nvPicPr>
          <p:cNvPr id="1637" name="Google Shape;1637;p206"/>
          <p:cNvPicPr preferRelativeResize="0"/>
          <p:nvPr/>
        </p:nvPicPr>
        <p:blipFill rotWithShape="1">
          <a:blip r:embed="rId3">
            <a:alphaModFix/>
          </a:blip>
          <a:srcRect t="25745" r="68001" b="5872"/>
          <a:stretch/>
        </p:blipFill>
        <p:spPr>
          <a:xfrm>
            <a:off x="7109575" y="50925"/>
            <a:ext cx="1800124" cy="2154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2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latin typeface="Calibri"/>
                <a:ea typeface="Calibri"/>
                <a:cs typeface="Calibri"/>
                <a:sym typeface="Calibri"/>
              </a:rPr>
              <a:t>split</a:t>
            </a:r>
            <a:endParaRPr>
              <a:latin typeface="Calibri"/>
              <a:ea typeface="Calibri"/>
              <a:cs typeface="Calibri"/>
              <a:sym typeface="Calibri"/>
            </a:endParaRPr>
          </a:p>
        </p:txBody>
      </p:sp>
      <p:sp>
        <p:nvSpPr>
          <p:cNvPr id="1793" name="Google Shape;1793;p230"/>
          <p:cNvSpPr txBox="1">
            <a:spLocks noGrp="1"/>
          </p:cNvSpPr>
          <p:nvPr>
            <p:ph type="body" idx="1"/>
          </p:nvPr>
        </p:nvSpPr>
        <p:spPr>
          <a:xfrm>
            <a:off x="311700" y="1152475"/>
            <a:ext cx="2928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s" sz="1400">
                <a:latin typeface="Calibri"/>
                <a:ea typeface="Calibri"/>
                <a:cs typeface="Calibri"/>
                <a:sym typeface="Calibri"/>
              </a:rPr>
              <a:t>split(text; separator): divide una cadena y devuelve un array de fragmentos.</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Parámetros</a:t>
            </a:r>
            <a:endParaRPr sz="1400">
              <a:latin typeface="Calibri"/>
              <a:ea typeface="Calibri"/>
              <a:cs typeface="Calibri"/>
              <a:sym typeface="Calibri"/>
            </a:endParaRPr>
          </a:p>
          <a:p>
            <a:pPr marL="457200" lvl="0" indent="-317500" algn="l" rtl="0">
              <a:lnSpc>
                <a:spcPct val="115000"/>
              </a:lnSpc>
              <a:spcBef>
                <a:spcPts val="1200"/>
              </a:spcBef>
              <a:spcAft>
                <a:spcPts val="0"/>
              </a:spcAft>
              <a:buSzPts val="1400"/>
              <a:buFont typeface="Calibri"/>
              <a:buChar char="●"/>
            </a:pPr>
            <a:r>
              <a:rPr lang="es" sz="1400">
                <a:latin typeface="Calibri"/>
                <a:ea typeface="Calibri"/>
                <a:cs typeface="Calibri"/>
                <a:sym typeface="Calibri"/>
              </a:rPr>
              <a:t>text: el texto que quieres dividir.</a:t>
            </a:r>
            <a:endParaRPr sz="140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s" sz="1400">
                <a:latin typeface="Calibri"/>
                <a:ea typeface="Calibri"/>
                <a:cs typeface="Calibri"/>
                <a:sym typeface="Calibri"/>
              </a:rPr>
              <a:t>separator: el delimitador que marca dónde cortar.</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Make recorre text, localiza cada aparición exacta de separator y corta allí; el array que genera conserva el orden original de los elementos.</a:t>
            </a:r>
            <a:endParaRPr sz="1400">
              <a:latin typeface="Calibri"/>
              <a:ea typeface="Calibri"/>
              <a:cs typeface="Calibri"/>
              <a:sym typeface="Calibri"/>
            </a:endParaRPr>
          </a:p>
          <a:p>
            <a:pPr marL="0" lvl="0" indent="0" algn="l" rtl="0">
              <a:lnSpc>
                <a:spcPct val="115000"/>
              </a:lnSpc>
              <a:spcBef>
                <a:spcPts val="1200"/>
              </a:spcBef>
              <a:spcAft>
                <a:spcPts val="1200"/>
              </a:spcAft>
              <a:buSzPts val="1800"/>
              <a:buNone/>
            </a:pPr>
            <a:endParaRPr sz="1400">
              <a:latin typeface="Calibri"/>
              <a:ea typeface="Calibri"/>
              <a:cs typeface="Calibri"/>
              <a:sym typeface="Calibri"/>
            </a:endParaRPr>
          </a:p>
        </p:txBody>
      </p:sp>
      <p:pic>
        <p:nvPicPr>
          <p:cNvPr id="1794" name="Google Shape;1794;p230"/>
          <p:cNvPicPr preferRelativeResize="0"/>
          <p:nvPr/>
        </p:nvPicPr>
        <p:blipFill rotWithShape="1">
          <a:blip r:embed="rId3">
            <a:alphaModFix/>
          </a:blip>
          <a:srcRect/>
          <a:stretch/>
        </p:blipFill>
        <p:spPr>
          <a:xfrm>
            <a:off x="3240000" y="487725"/>
            <a:ext cx="2844861" cy="3820975"/>
          </a:xfrm>
          <a:prstGeom prst="rect">
            <a:avLst/>
          </a:prstGeom>
          <a:noFill/>
          <a:ln>
            <a:noFill/>
          </a:ln>
        </p:spPr>
      </p:pic>
      <p:pic>
        <p:nvPicPr>
          <p:cNvPr id="1795" name="Google Shape;1795;p230"/>
          <p:cNvPicPr preferRelativeResize="0"/>
          <p:nvPr/>
        </p:nvPicPr>
        <p:blipFill rotWithShape="1">
          <a:blip r:embed="rId4">
            <a:alphaModFix/>
          </a:blip>
          <a:srcRect/>
          <a:stretch/>
        </p:blipFill>
        <p:spPr>
          <a:xfrm>
            <a:off x="6443550" y="527950"/>
            <a:ext cx="2700450" cy="3740524"/>
          </a:xfrm>
          <a:prstGeom prst="rect">
            <a:avLst/>
          </a:prstGeom>
          <a:noFill/>
          <a:ln>
            <a:noFill/>
          </a:ln>
        </p:spPr>
      </p:pic>
      <p:pic>
        <p:nvPicPr>
          <p:cNvPr id="1796" name="Google Shape;1796;p230"/>
          <p:cNvPicPr preferRelativeResize="0"/>
          <p:nvPr/>
        </p:nvPicPr>
        <p:blipFill rotWithShape="1">
          <a:blip r:embed="rId5">
            <a:alphaModFix/>
          </a:blip>
          <a:srcRect/>
          <a:stretch/>
        </p:blipFill>
        <p:spPr>
          <a:xfrm>
            <a:off x="4572000" y="3205350"/>
            <a:ext cx="2369450" cy="1288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2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latin typeface="Calibri"/>
                <a:ea typeface="Calibri"/>
                <a:cs typeface="Calibri"/>
                <a:sym typeface="Calibri"/>
              </a:rPr>
              <a:t>get</a:t>
            </a:r>
            <a:endParaRPr>
              <a:latin typeface="Calibri"/>
              <a:ea typeface="Calibri"/>
              <a:cs typeface="Calibri"/>
              <a:sym typeface="Calibri"/>
            </a:endParaRPr>
          </a:p>
        </p:txBody>
      </p:sp>
      <p:sp>
        <p:nvSpPr>
          <p:cNvPr id="1802" name="Google Shape;1802;p231"/>
          <p:cNvSpPr txBox="1">
            <a:spLocks noGrp="1"/>
          </p:cNvSpPr>
          <p:nvPr>
            <p:ph type="body" idx="1"/>
          </p:nvPr>
        </p:nvSpPr>
        <p:spPr>
          <a:xfrm>
            <a:off x="311700" y="1152475"/>
            <a:ext cx="2327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s" sz="1400">
                <a:latin typeface="Calibri"/>
                <a:ea typeface="Calibri"/>
                <a:cs typeface="Calibri"/>
                <a:sym typeface="Calibri"/>
              </a:rPr>
              <a:t>get(object | array; path):extraer un valor concreto de un objeto o de un array. devuelve el valor en esa posición sin alterar el array original.</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Parámetros</a:t>
            </a:r>
            <a:endParaRPr sz="1400">
              <a:latin typeface="Calibri"/>
              <a:ea typeface="Calibri"/>
              <a:cs typeface="Calibri"/>
              <a:sym typeface="Calibri"/>
            </a:endParaRPr>
          </a:p>
          <a:p>
            <a:pPr marL="457200" lvl="0" indent="-317500" algn="l" rtl="0">
              <a:lnSpc>
                <a:spcPct val="115000"/>
              </a:lnSpc>
              <a:spcBef>
                <a:spcPts val="1200"/>
              </a:spcBef>
              <a:spcAft>
                <a:spcPts val="0"/>
              </a:spcAft>
              <a:buSzPts val="1400"/>
              <a:buFont typeface="Calibri"/>
              <a:buChar char="●"/>
            </a:pPr>
            <a:r>
              <a:rPr lang="es" sz="1400">
                <a:latin typeface="Calibri"/>
                <a:ea typeface="Calibri"/>
                <a:cs typeface="Calibri"/>
                <a:sym typeface="Calibri"/>
              </a:rPr>
              <a:t>array lista de elementos </a:t>
            </a:r>
            <a:endParaRPr sz="140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s" sz="1400">
                <a:latin typeface="Calibri"/>
                <a:ea typeface="Calibri"/>
                <a:cs typeface="Calibri"/>
                <a:sym typeface="Calibri"/>
              </a:rPr>
              <a:t>path	del elemento a devolver. </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endParaRPr sz="1400">
              <a:latin typeface="Calibri"/>
              <a:ea typeface="Calibri"/>
              <a:cs typeface="Calibri"/>
              <a:sym typeface="Calibri"/>
            </a:endParaRPr>
          </a:p>
          <a:p>
            <a:pPr marL="0" lvl="0" indent="0" algn="l" rtl="0">
              <a:lnSpc>
                <a:spcPct val="115000"/>
              </a:lnSpc>
              <a:spcBef>
                <a:spcPts val="1200"/>
              </a:spcBef>
              <a:spcAft>
                <a:spcPts val="1200"/>
              </a:spcAft>
              <a:buSzPts val="1800"/>
              <a:buNone/>
            </a:pPr>
            <a:endParaRPr sz="1400">
              <a:latin typeface="Calibri"/>
              <a:ea typeface="Calibri"/>
              <a:cs typeface="Calibri"/>
              <a:sym typeface="Calibri"/>
            </a:endParaRPr>
          </a:p>
        </p:txBody>
      </p:sp>
      <p:pic>
        <p:nvPicPr>
          <p:cNvPr id="1803" name="Google Shape;1803;p231"/>
          <p:cNvPicPr preferRelativeResize="0"/>
          <p:nvPr/>
        </p:nvPicPr>
        <p:blipFill rotWithShape="1">
          <a:blip r:embed="rId3">
            <a:alphaModFix/>
          </a:blip>
          <a:srcRect r="17681"/>
          <a:stretch/>
        </p:blipFill>
        <p:spPr>
          <a:xfrm>
            <a:off x="5879950" y="145975"/>
            <a:ext cx="3002650" cy="2991750"/>
          </a:xfrm>
          <a:prstGeom prst="rect">
            <a:avLst/>
          </a:prstGeom>
          <a:noFill/>
          <a:ln>
            <a:noFill/>
          </a:ln>
        </p:spPr>
      </p:pic>
      <p:pic>
        <p:nvPicPr>
          <p:cNvPr id="1804" name="Google Shape;1804;p231"/>
          <p:cNvPicPr preferRelativeResize="0"/>
          <p:nvPr/>
        </p:nvPicPr>
        <p:blipFill rotWithShape="1">
          <a:blip r:embed="rId4">
            <a:alphaModFix/>
          </a:blip>
          <a:srcRect/>
          <a:stretch/>
        </p:blipFill>
        <p:spPr>
          <a:xfrm>
            <a:off x="2960225" y="828350"/>
            <a:ext cx="2700450" cy="3740524"/>
          </a:xfrm>
          <a:prstGeom prst="rect">
            <a:avLst/>
          </a:prstGeom>
          <a:noFill/>
          <a:ln>
            <a:noFill/>
          </a:ln>
        </p:spPr>
      </p:pic>
      <p:pic>
        <p:nvPicPr>
          <p:cNvPr id="1805" name="Google Shape;1805;p231"/>
          <p:cNvPicPr preferRelativeResize="0"/>
          <p:nvPr/>
        </p:nvPicPr>
        <p:blipFill rotWithShape="1">
          <a:blip r:embed="rId5">
            <a:alphaModFix/>
          </a:blip>
          <a:srcRect/>
          <a:stretch/>
        </p:blipFill>
        <p:spPr>
          <a:xfrm>
            <a:off x="4769922" y="2773725"/>
            <a:ext cx="3134875" cy="1571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pic>
        <p:nvPicPr>
          <p:cNvPr id="1810" name="Google Shape;1810;p232"/>
          <p:cNvPicPr preferRelativeResize="0"/>
          <p:nvPr/>
        </p:nvPicPr>
        <p:blipFill rotWithShape="1">
          <a:blip r:embed="rId3">
            <a:alphaModFix/>
          </a:blip>
          <a:srcRect r="17681"/>
          <a:stretch/>
        </p:blipFill>
        <p:spPr>
          <a:xfrm>
            <a:off x="2754950" y="1577125"/>
            <a:ext cx="3002650" cy="2991750"/>
          </a:xfrm>
          <a:prstGeom prst="rect">
            <a:avLst/>
          </a:prstGeom>
          <a:noFill/>
          <a:ln>
            <a:noFill/>
          </a:ln>
        </p:spPr>
      </p:pic>
      <p:sp>
        <p:nvSpPr>
          <p:cNvPr id="1811" name="Google Shape;1811;p2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a:latin typeface="Calibri"/>
                <a:ea typeface="Calibri"/>
                <a:cs typeface="Calibri"/>
                <a:sym typeface="Calibri"/>
              </a:rPr>
              <a:t>replace</a:t>
            </a:r>
            <a:endParaRPr>
              <a:latin typeface="Calibri"/>
              <a:ea typeface="Calibri"/>
              <a:cs typeface="Calibri"/>
              <a:sym typeface="Calibri"/>
            </a:endParaRPr>
          </a:p>
        </p:txBody>
      </p:sp>
      <p:sp>
        <p:nvSpPr>
          <p:cNvPr id="1812" name="Google Shape;1812;p232"/>
          <p:cNvSpPr txBox="1">
            <a:spLocks noGrp="1"/>
          </p:cNvSpPr>
          <p:nvPr>
            <p:ph type="body" idx="1"/>
          </p:nvPr>
        </p:nvSpPr>
        <p:spPr>
          <a:xfrm>
            <a:off x="311700" y="1152475"/>
            <a:ext cx="2195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s" sz="1400">
                <a:latin typeface="Calibri"/>
                <a:ea typeface="Calibri"/>
                <a:cs typeface="Calibri"/>
                <a:sym typeface="Calibri"/>
              </a:rPr>
              <a:t>replace(text; search; replacement): sustituir la primera coincidencia de un texto o patrón (también admite RegExp) por otro valor.</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Parámetros</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text: texto de entrada.</a:t>
            </a:r>
            <a:endParaRPr sz="1400">
              <a:latin typeface="Calibri"/>
              <a:ea typeface="Calibri"/>
              <a:cs typeface="Calibri"/>
              <a:sym typeface="Calibri"/>
            </a:endParaRPr>
          </a:p>
          <a:p>
            <a:pPr marL="0" lvl="0" indent="0" algn="l" rtl="0">
              <a:lnSpc>
                <a:spcPct val="115000"/>
              </a:lnSpc>
              <a:spcBef>
                <a:spcPts val="1200"/>
              </a:spcBef>
              <a:spcAft>
                <a:spcPts val="0"/>
              </a:spcAft>
              <a:buSzPts val="1800"/>
              <a:buNone/>
            </a:pPr>
            <a:r>
              <a:rPr lang="es" sz="1400">
                <a:latin typeface="Calibri"/>
                <a:ea typeface="Calibri"/>
                <a:cs typeface="Calibri"/>
                <a:sym typeface="Calibri"/>
              </a:rPr>
              <a:t>search</a:t>
            </a:r>
            <a:endParaRPr sz="1400">
              <a:latin typeface="Calibri"/>
              <a:ea typeface="Calibri"/>
              <a:cs typeface="Calibri"/>
              <a:sym typeface="Calibri"/>
            </a:endParaRPr>
          </a:p>
          <a:p>
            <a:pPr marL="0" lvl="0" indent="0" algn="l" rtl="0">
              <a:lnSpc>
                <a:spcPct val="115000"/>
              </a:lnSpc>
              <a:spcBef>
                <a:spcPts val="1200"/>
              </a:spcBef>
              <a:spcAft>
                <a:spcPts val="1200"/>
              </a:spcAft>
              <a:buSzPts val="1800"/>
              <a:buNone/>
            </a:pPr>
            <a:r>
              <a:rPr lang="es" sz="1400">
                <a:latin typeface="Calibri"/>
                <a:ea typeface="Calibri"/>
                <a:cs typeface="Calibri"/>
                <a:sym typeface="Calibri"/>
              </a:rPr>
              <a:t>replacement :con qué reemplazar.</a:t>
            </a:r>
            <a:endParaRPr sz="1400">
              <a:latin typeface="Calibri"/>
              <a:ea typeface="Calibri"/>
              <a:cs typeface="Calibri"/>
              <a:sym typeface="Calibri"/>
            </a:endParaRPr>
          </a:p>
        </p:txBody>
      </p:sp>
      <p:pic>
        <p:nvPicPr>
          <p:cNvPr id="1813" name="Google Shape;1813;p232"/>
          <p:cNvPicPr preferRelativeResize="0"/>
          <p:nvPr/>
        </p:nvPicPr>
        <p:blipFill rotWithShape="1">
          <a:blip r:embed="rId4">
            <a:alphaModFix/>
          </a:blip>
          <a:srcRect/>
          <a:stretch/>
        </p:blipFill>
        <p:spPr>
          <a:xfrm>
            <a:off x="5460000" y="115425"/>
            <a:ext cx="3497500" cy="2980550"/>
          </a:xfrm>
          <a:prstGeom prst="rect">
            <a:avLst/>
          </a:prstGeom>
          <a:noFill/>
          <a:ln>
            <a:noFill/>
          </a:ln>
        </p:spPr>
      </p:pic>
      <p:pic>
        <p:nvPicPr>
          <p:cNvPr id="1814" name="Google Shape;1814;p232"/>
          <p:cNvPicPr preferRelativeResize="0"/>
          <p:nvPr/>
        </p:nvPicPr>
        <p:blipFill rotWithShape="1">
          <a:blip r:embed="rId5">
            <a:alphaModFix/>
          </a:blip>
          <a:srcRect/>
          <a:stretch/>
        </p:blipFill>
        <p:spPr>
          <a:xfrm>
            <a:off x="4726650" y="2702450"/>
            <a:ext cx="3415600" cy="2390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4E02EEA-40B9-3169-55C4-1A601B47B2A4}"/>
              </a:ext>
            </a:extLst>
          </p:cNvPr>
          <p:cNvSpPr>
            <a:spLocks noGrp="1"/>
          </p:cNvSpPr>
          <p:nvPr>
            <p:ph type="body" idx="1"/>
          </p:nvPr>
        </p:nvSpPr>
        <p:spPr/>
        <p:txBody>
          <a:bodyPr/>
          <a:lstStyle/>
          <a:p>
            <a:r>
              <a:rPr lang="es-AR" dirty="0"/>
              <a:t>Ejemplo </a:t>
            </a:r>
            <a:r>
              <a:rPr lang="es-AR" dirty="0" err="1"/>
              <a:t>gemini</a:t>
            </a:r>
            <a:endParaRPr lang="es-AR" dirty="0"/>
          </a:p>
        </p:txBody>
      </p:sp>
    </p:spTree>
    <p:extLst>
      <p:ext uri="{BB962C8B-B14F-4D97-AF65-F5344CB8AC3E}">
        <p14:creationId xmlns:p14="http://schemas.microsoft.com/office/powerpoint/2010/main" val="3538238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pic>
        <p:nvPicPr>
          <p:cNvPr id="2083" name="Google Shape;2083;p102"/>
          <p:cNvPicPr preferRelativeResize="0"/>
          <p:nvPr/>
        </p:nvPicPr>
        <p:blipFill rotWithShape="1">
          <a:blip r:embed="rId3">
            <a:alphaModFix/>
          </a:blip>
          <a:srcRect/>
          <a:stretch/>
        </p:blipFill>
        <p:spPr>
          <a:xfrm>
            <a:off x="2272500" y="615050"/>
            <a:ext cx="6075149" cy="3104025"/>
          </a:xfrm>
          <a:prstGeom prst="rect">
            <a:avLst/>
          </a:prstGeom>
          <a:noFill/>
          <a:ln>
            <a:noFill/>
          </a:ln>
        </p:spPr>
      </p:pic>
      <p:pic>
        <p:nvPicPr>
          <p:cNvPr id="2084" name="Google Shape;2084;p102"/>
          <p:cNvPicPr preferRelativeResize="0"/>
          <p:nvPr/>
        </p:nvPicPr>
        <p:blipFill rotWithShape="1">
          <a:blip r:embed="rId3">
            <a:alphaModFix/>
          </a:blip>
          <a:srcRect/>
          <a:stretch/>
        </p:blipFill>
        <p:spPr>
          <a:xfrm>
            <a:off x="405650" y="615050"/>
            <a:ext cx="6075149" cy="3104025"/>
          </a:xfrm>
          <a:prstGeom prst="rect">
            <a:avLst/>
          </a:prstGeom>
          <a:noFill/>
          <a:ln>
            <a:noFill/>
          </a:ln>
        </p:spPr>
      </p:pic>
      <p:sp>
        <p:nvSpPr>
          <p:cNvPr id="2085" name="Google Shape;2085;p102"/>
          <p:cNvSpPr txBox="1">
            <a:spLocks noGrp="1"/>
          </p:cNvSpPr>
          <p:nvPr>
            <p:ph type="body" idx="1"/>
          </p:nvPr>
        </p:nvSpPr>
        <p:spPr>
          <a:xfrm>
            <a:off x="226925" y="4445100"/>
            <a:ext cx="8835900" cy="5976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ts val="1800"/>
              <a:buNone/>
            </a:pPr>
            <a:r>
              <a:rPr lang="es" sz="1600"/>
              <a:t>En Make, cuando haces clic en </a:t>
            </a:r>
            <a:r>
              <a:rPr lang="es" sz="1600" i="1"/>
              <a:t>un módulo </a:t>
            </a:r>
            <a:r>
              <a:rPr lang="es" sz="1600"/>
              <a:t>te saldrán las variables de los módulos que estén antes. </a:t>
            </a:r>
            <a:endParaRPr sz="1600"/>
          </a:p>
        </p:txBody>
      </p:sp>
      <p:pic>
        <p:nvPicPr>
          <p:cNvPr id="2086" name="Google Shape;2086;p102"/>
          <p:cNvPicPr preferRelativeResize="0"/>
          <p:nvPr/>
        </p:nvPicPr>
        <p:blipFill rotWithShape="1">
          <a:blip r:embed="rId4">
            <a:alphaModFix/>
          </a:blip>
          <a:srcRect l="39761" r="954"/>
          <a:stretch/>
        </p:blipFill>
        <p:spPr>
          <a:xfrm>
            <a:off x="3114850" y="192700"/>
            <a:ext cx="3630699" cy="3948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body" idx="1"/>
          </p:nvPr>
        </p:nvSpPr>
        <p:spPr>
          <a:xfrm>
            <a:off x="352450" y="4311700"/>
            <a:ext cx="8520600" cy="633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s-419">
                <a:latin typeface="Calibri"/>
                <a:ea typeface="Calibri"/>
                <a:cs typeface="Calibri"/>
                <a:sym typeface="Calibri"/>
              </a:rPr>
              <a:t>Sugerencia: incorporar manejo de errores.</a:t>
            </a:r>
            <a:endParaRPr>
              <a:latin typeface="Calibri"/>
              <a:ea typeface="Calibri"/>
              <a:cs typeface="Calibri"/>
              <a:sym typeface="Calibri"/>
            </a:endParaRPr>
          </a:p>
        </p:txBody>
      </p:sp>
      <p:pic>
        <p:nvPicPr>
          <p:cNvPr id="80" name="Google Shape;80;p17"/>
          <p:cNvPicPr preferRelativeResize="0"/>
          <p:nvPr/>
        </p:nvPicPr>
        <p:blipFill>
          <a:blip r:embed="rId3">
            <a:alphaModFix/>
          </a:blip>
          <a:stretch>
            <a:fillRect/>
          </a:stretch>
        </p:blipFill>
        <p:spPr>
          <a:xfrm>
            <a:off x="237288" y="1700125"/>
            <a:ext cx="8750924" cy="2562174"/>
          </a:xfrm>
          <a:prstGeom prst="rect">
            <a:avLst/>
          </a:prstGeom>
          <a:noFill/>
          <a:ln>
            <a:noFill/>
          </a:ln>
        </p:spPr>
      </p:pic>
      <p:sp>
        <p:nvSpPr>
          <p:cNvPr id="81" name="Google Shape;81;p17"/>
          <p:cNvSpPr txBox="1">
            <a:spLocks noGrp="1"/>
          </p:cNvSpPr>
          <p:nvPr>
            <p:ph type="body" idx="1"/>
          </p:nvPr>
        </p:nvSpPr>
        <p:spPr>
          <a:xfrm>
            <a:off x="311700" y="1645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a:latin typeface="Calibri"/>
                <a:ea typeface="Calibri"/>
                <a:cs typeface="Calibri"/>
                <a:sym typeface="Calibri"/>
              </a:rPr>
              <a:t>En la carpeta </a:t>
            </a:r>
            <a:r>
              <a:rPr lang="es-419" i="1">
                <a:latin typeface="Calibri"/>
                <a:ea typeface="Calibri"/>
                <a:cs typeface="Calibri"/>
                <a:sym typeface="Calibri"/>
              </a:rPr>
              <a:t>Invoice </a:t>
            </a:r>
            <a:r>
              <a:rPr lang="es-419">
                <a:latin typeface="Calibri"/>
                <a:ea typeface="Calibri"/>
                <a:cs typeface="Calibri"/>
                <a:sym typeface="Calibri"/>
              </a:rPr>
              <a:t>se suben facturas en PDF. </a:t>
            </a:r>
            <a:endParaRPr>
              <a:latin typeface="Calibri"/>
              <a:ea typeface="Calibri"/>
              <a:cs typeface="Calibri"/>
              <a:sym typeface="Calibri"/>
            </a:endParaRPr>
          </a:p>
          <a:p>
            <a:pPr marL="0" lvl="0" indent="0" algn="l" rtl="0">
              <a:spcBef>
                <a:spcPts val="1200"/>
              </a:spcBef>
              <a:spcAft>
                <a:spcPts val="1200"/>
              </a:spcAft>
              <a:buNone/>
            </a:pPr>
            <a:r>
              <a:rPr lang="es-419">
                <a:latin typeface="Calibri"/>
                <a:ea typeface="Calibri"/>
                <a:cs typeface="Calibri"/>
                <a:sym typeface="Calibri"/>
              </a:rPr>
              <a:t>La tarea consiste en crear una automatización que obtenga fecha de emisión, cliente, monto de la factura y nro de factura e ingrese esos datos en Notion.</a:t>
            </a:r>
            <a:endParaRPr>
              <a:latin typeface="Calibri"/>
              <a:ea typeface="Calibri"/>
              <a:cs typeface="Calibri"/>
              <a:sym typeface="Calibri"/>
            </a:endParaRPr>
          </a:p>
        </p:txBody>
      </p:sp>
      <p:sp>
        <p:nvSpPr>
          <p:cNvPr id="82" name="Google Shape;82;p17"/>
          <p:cNvSpPr txBox="1"/>
          <p:nvPr/>
        </p:nvSpPr>
        <p:spPr>
          <a:xfrm>
            <a:off x="4572000" y="41143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83" name="Google Shape;83;p17"/>
          <p:cNvSpPr txBox="1"/>
          <p:nvPr/>
        </p:nvSpPr>
        <p:spPr>
          <a:xfrm>
            <a:off x="7704800" y="4428550"/>
            <a:ext cx="1283400" cy="400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419">
                <a:latin typeface="Calibri"/>
                <a:ea typeface="Calibri"/>
                <a:cs typeface="Calibri"/>
                <a:sym typeface="Calibri"/>
              </a:rPr>
              <a:t>🔗 </a:t>
            </a:r>
            <a:r>
              <a:rPr lang="es-419" u="sng">
                <a:solidFill>
                  <a:schemeClr val="hlink"/>
                </a:solidFill>
                <a:latin typeface="Calibri"/>
                <a:ea typeface="Calibri"/>
                <a:cs typeface="Calibri"/>
                <a:sym typeface="Calibri"/>
                <a:hlinkClick r:id="rId4"/>
              </a:rPr>
              <a:t>Blueprint</a:t>
            </a:r>
            <a:endParaRPr>
              <a:solidFill>
                <a:schemeClr val="dk2"/>
              </a:solidFill>
              <a:latin typeface="Calibri"/>
              <a:ea typeface="Calibri"/>
              <a:cs typeface="Calibri"/>
              <a:sym typeface="Calibri"/>
            </a:endParaRPr>
          </a:p>
        </p:txBody>
      </p:sp>
      <p:sp>
        <p:nvSpPr>
          <p:cNvPr id="2" name="Signo de multiplicación 1">
            <a:extLst>
              <a:ext uri="{FF2B5EF4-FFF2-40B4-BE49-F238E27FC236}">
                <a16:creationId xmlns:a16="http://schemas.microsoft.com/office/drawing/2014/main" id="{6D24E66F-1D27-53AE-9B99-100373589603}"/>
              </a:ext>
            </a:extLst>
          </p:cNvPr>
          <p:cNvSpPr/>
          <p:nvPr/>
        </p:nvSpPr>
        <p:spPr>
          <a:xfrm>
            <a:off x="2320588" y="2571750"/>
            <a:ext cx="1485900" cy="14669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743125" y="2977450"/>
            <a:ext cx="7987127" cy="2051675"/>
          </a:xfrm>
          <a:prstGeom prst="rect">
            <a:avLst/>
          </a:prstGeom>
          <a:noFill/>
          <a:ln>
            <a:noFill/>
          </a:ln>
        </p:spPr>
      </p:pic>
      <p:pic>
        <p:nvPicPr>
          <p:cNvPr id="89" name="Google Shape;89;p18"/>
          <p:cNvPicPr preferRelativeResize="0"/>
          <p:nvPr/>
        </p:nvPicPr>
        <p:blipFill>
          <a:blip r:embed="rId4">
            <a:alphaModFix/>
          </a:blip>
          <a:stretch>
            <a:fillRect/>
          </a:stretch>
        </p:blipFill>
        <p:spPr>
          <a:xfrm>
            <a:off x="743125" y="193150"/>
            <a:ext cx="4136676" cy="2275625"/>
          </a:xfrm>
          <a:prstGeom prst="rect">
            <a:avLst/>
          </a:prstGeom>
          <a:noFill/>
          <a:ln>
            <a:noFill/>
          </a:ln>
        </p:spPr>
      </p:pic>
      <p:pic>
        <p:nvPicPr>
          <p:cNvPr id="90" name="Google Shape;90;p18"/>
          <p:cNvPicPr preferRelativeResize="0"/>
          <p:nvPr/>
        </p:nvPicPr>
        <p:blipFill>
          <a:blip r:embed="rId5">
            <a:alphaModFix/>
          </a:blip>
          <a:stretch>
            <a:fillRect/>
          </a:stretch>
        </p:blipFill>
        <p:spPr>
          <a:xfrm>
            <a:off x="5032201" y="142225"/>
            <a:ext cx="3959400" cy="2030358"/>
          </a:xfrm>
          <a:prstGeom prst="rect">
            <a:avLst/>
          </a:prstGeom>
          <a:noFill/>
          <a:ln>
            <a:noFill/>
          </a:ln>
        </p:spPr>
      </p:pic>
      <p:sp>
        <p:nvSpPr>
          <p:cNvPr id="91" name="Google Shape;91;p18"/>
          <p:cNvSpPr/>
          <p:nvPr/>
        </p:nvSpPr>
        <p:spPr>
          <a:xfrm>
            <a:off x="3614700" y="278400"/>
            <a:ext cx="957300" cy="1833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8"/>
          <p:cNvSpPr/>
          <p:nvPr/>
        </p:nvSpPr>
        <p:spPr>
          <a:xfrm>
            <a:off x="3736525" y="593750"/>
            <a:ext cx="957300" cy="1833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8"/>
          <p:cNvSpPr/>
          <p:nvPr/>
        </p:nvSpPr>
        <p:spPr>
          <a:xfrm>
            <a:off x="1525975" y="1408175"/>
            <a:ext cx="1551000" cy="1833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8"/>
          <p:cNvSpPr/>
          <p:nvPr/>
        </p:nvSpPr>
        <p:spPr>
          <a:xfrm>
            <a:off x="4472400" y="2222625"/>
            <a:ext cx="396600" cy="1833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 name="Google Shape;95;p18"/>
          <p:cNvSpPr/>
          <p:nvPr/>
        </p:nvSpPr>
        <p:spPr>
          <a:xfrm>
            <a:off x="835925" y="4289825"/>
            <a:ext cx="7404900" cy="1833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 name="Google Shape;96;p18"/>
          <p:cNvSpPr/>
          <p:nvPr/>
        </p:nvSpPr>
        <p:spPr>
          <a:xfrm>
            <a:off x="835925" y="3851500"/>
            <a:ext cx="7404900" cy="183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8"/>
          <p:cNvSpPr/>
          <p:nvPr/>
        </p:nvSpPr>
        <p:spPr>
          <a:xfrm>
            <a:off x="7140925" y="410450"/>
            <a:ext cx="1007100" cy="183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 name="Google Shape;98;p18"/>
          <p:cNvSpPr/>
          <p:nvPr/>
        </p:nvSpPr>
        <p:spPr>
          <a:xfrm>
            <a:off x="7853500" y="278400"/>
            <a:ext cx="876600" cy="183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18"/>
          <p:cNvSpPr/>
          <p:nvPr/>
        </p:nvSpPr>
        <p:spPr>
          <a:xfrm>
            <a:off x="8505725" y="1907650"/>
            <a:ext cx="486000" cy="183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0" name="Google Shape;100;p18"/>
          <p:cNvSpPr/>
          <p:nvPr/>
        </p:nvSpPr>
        <p:spPr>
          <a:xfrm>
            <a:off x="6387225" y="1342950"/>
            <a:ext cx="1965600" cy="183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1" name="Google Shape;101;p18"/>
          <p:cNvSpPr/>
          <p:nvPr/>
        </p:nvSpPr>
        <p:spPr>
          <a:xfrm>
            <a:off x="4930750" y="2405925"/>
            <a:ext cx="631500" cy="7944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 name="Google Shape;102;p18"/>
          <p:cNvSpPr txBox="1"/>
          <p:nvPr/>
        </p:nvSpPr>
        <p:spPr>
          <a:xfrm>
            <a:off x="296500" y="2603025"/>
            <a:ext cx="2352900" cy="4002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419">
                <a:latin typeface="Calibri"/>
                <a:ea typeface="Calibri"/>
                <a:cs typeface="Calibri"/>
                <a:sym typeface="Calibri"/>
              </a:rPr>
              <a:t>🔗 </a:t>
            </a:r>
            <a:r>
              <a:rPr lang="es-419" u="sng">
                <a:solidFill>
                  <a:schemeClr val="hlink"/>
                </a:solidFill>
                <a:latin typeface="Calibri"/>
                <a:ea typeface="Calibri"/>
                <a:cs typeface="Calibri"/>
                <a:sym typeface="Calibri"/>
                <a:hlinkClick r:id="rId6"/>
              </a:rPr>
              <a:t>Crear Database en Notion</a:t>
            </a:r>
            <a:endParaRPr>
              <a:solidFill>
                <a:schemeClr val="dk2"/>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2500" b="1">
                <a:solidFill>
                  <a:schemeClr val="dk2"/>
                </a:solidFill>
                <a:latin typeface="Calibri"/>
                <a:ea typeface="Calibri"/>
                <a:cs typeface="Calibri"/>
                <a:sym typeface="Calibri"/>
              </a:rPr>
              <a:t>Resumen general del flujo</a:t>
            </a:r>
            <a:endParaRPr sz="2500" b="1">
              <a:solidFill>
                <a:schemeClr val="dk2"/>
              </a:solidFill>
              <a:latin typeface="Calibri"/>
              <a:ea typeface="Calibri"/>
              <a:cs typeface="Calibri"/>
              <a:sym typeface="Calibri"/>
            </a:endParaRPr>
          </a:p>
        </p:txBody>
      </p:sp>
      <p:sp>
        <p:nvSpPr>
          <p:cNvPr id="108" name="Google Shape;10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Calibri"/>
              <a:buAutoNum type="arabicPeriod"/>
            </a:pPr>
            <a:r>
              <a:rPr lang="es-419">
                <a:latin typeface="Calibri"/>
                <a:ea typeface="Calibri"/>
                <a:cs typeface="Calibri"/>
                <a:sym typeface="Calibri"/>
              </a:rPr>
              <a:t>Detecta cuando se sube un archivo nuevo a una carpeta específica de </a:t>
            </a:r>
            <a:r>
              <a:rPr lang="es-419">
                <a:highlight>
                  <a:schemeClr val="accent6"/>
                </a:highlight>
                <a:latin typeface="Calibri"/>
                <a:ea typeface="Calibri"/>
                <a:cs typeface="Calibri"/>
                <a:sym typeface="Calibri"/>
              </a:rPr>
              <a:t>Google Drive</a:t>
            </a:r>
            <a:r>
              <a:rPr lang="es-419">
                <a:latin typeface="Calibri"/>
                <a:ea typeface="Calibri"/>
                <a:cs typeface="Calibri"/>
                <a:sym typeface="Calibri"/>
              </a:rPr>
              <a:t>.</a:t>
            </a:r>
            <a:endParaRPr>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s-419">
                <a:highlight>
                  <a:schemeClr val="accent6"/>
                </a:highlight>
                <a:latin typeface="Calibri"/>
                <a:ea typeface="Calibri"/>
                <a:cs typeface="Calibri"/>
                <a:sym typeface="Calibri"/>
              </a:rPr>
              <a:t>Descarga </a:t>
            </a:r>
            <a:r>
              <a:rPr lang="es-419">
                <a:latin typeface="Calibri"/>
                <a:ea typeface="Calibri"/>
                <a:cs typeface="Calibri"/>
                <a:sym typeface="Calibri"/>
              </a:rPr>
              <a:t>ese archivo.</a:t>
            </a:r>
            <a:endParaRPr>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s-419">
                <a:latin typeface="Calibri"/>
                <a:ea typeface="Calibri"/>
                <a:cs typeface="Calibri"/>
                <a:sym typeface="Calibri"/>
              </a:rPr>
              <a:t>Extrae el texto del PDF usando </a:t>
            </a:r>
            <a:r>
              <a:rPr lang="es-419">
                <a:solidFill>
                  <a:schemeClr val="lt1"/>
                </a:solidFill>
                <a:highlight>
                  <a:schemeClr val="accent1"/>
                </a:highlight>
                <a:latin typeface="Calibri"/>
                <a:ea typeface="Calibri"/>
                <a:cs typeface="Calibri"/>
                <a:sym typeface="Calibri"/>
              </a:rPr>
              <a:t>PDF4me</a:t>
            </a:r>
            <a:r>
              <a:rPr lang="es-419">
                <a:latin typeface="Calibri"/>
                <a:ea typeface="Calibri"/>
                <a:cs typeface="Calibri"/>
                <a:sym typeface="Calibri"/>
              </a:rPr>
              <a:t>.</a:t>
            </a:r>
            <a:endParaRPr>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s-419">
                <a:latin typeface="Calibri"/>
                <a:ea typeface="Calibri"/>
                <a:cs typeface="Calibri"/>
                <a:sym typeface="Calibri"/>
              </a:rPr>
              <a:t>Procesa el texto con </a:t>
            </a:r>
            <a:r>
              <a:rPr lang="es-419">
                <a:solidFill>
                  <a:schemeClr val="dk1"/>
                </a:solidFill>
                <a:highlight>
                  <a:srgbClr val="00FFFF"/>
                </a:highlight>
                <a:latin typeface="Calibri"/>
                <a:ea typeface="Calibri"/>
                <a:cs typeface="Calibri"/>
                <a:sym typeface="Calibri"/>
              </a:rPr>
              <a:t>Gemini AI </a:t>
            </a:r>
            <a:r>
              <a:rPr lang="es-419">
                <a:latin typeface="Calibri"/>
                <a:ea typeface="Calibri"/>
                <a:cs typeface="Calibri"/>
                <a:sym typeface="Calibri"/>
              </a:rPr>
              <a:t>para obtener información clave (número de factura, cliente, fecha, monto).</a:t>
            </a:r>
            <a:endParaRPr>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s-419">
                <a:latin typeface="Calibri"/>
                <a:ea typeface="Calibri"/>
                <a:cs typeface="Calibri"/>
                <a:sym typeface="Calibri"/>
              </a:rPr>
              <a:t>Limpia y transforma algunos de esos datos con </a:t>
            </a:r>
            <a:r>
              <a:rPr lang="es-419">
                <a:solidFill>
                  <a:schemeClr val="lt1"/>
                </a:solidFill>
                <a:highlight>
                  <a:srgbClr val="FF9900"/>
                </a:highlight>
                <a:latin typeface="Calibri"/>
                <a:ea typeface="Calibri"/>
                <a:cs typeface="Calibri"/>
                <a:sym typeface="Calibri"/>
              </a:rPr>
              <a:t>expresiones regulares</a:t>
            </a:r>
            <a:r>
              <a:rPr lang="es-419">
                <a:latin typeface="Calibri"/>
                <a:ea typeface="Calibri"/>
                <a:cs typeface="Calibri"/>
                <a:sym typeface="Calibri"/>
              </a:rPr>
              <a:t>.</a:t>
            </a:r>
            <a:endParaRPr>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s-419">
                <a:latin typeface="Calibri"/>
                <a:ea typeface="Calibri"/>
                <a:cs typeface="Calibri"/>
                <a:sym typeface="Calibri"/>
              </a:rPr>
              <a:t>Inserta una fila en una tabla de </a:t>
            </a:r>
            <a:r>
              <a:rPr lang="es-419">
                <a:solidFill>
                  <a:schemeClr val="lt1"/>
                </a:solidFill>
                <a:highlight>
                  <a:schemeClr val="dk1"/>
                </a:highlight>
                <a:latin typeface="Calibri"/>
                <a:ea typeface="Calibri"/>
                <a:cs typeface="Calibri"/>
                <a:sym typeface="Calibri"/>
              </a:rPr>
              <a:t>Notion </a:t>
            </a:r>
            <a:r>
              <a:rPr lang="es-419">
                <a:latin typeface="Calibri"/>
                <a:ea typeface="Calibri"/>
                <a:cs typeface="Calibri"/>
                <a:sym typeface="Calibri"/>
              </a:rPr>
              <a:t>con esos datos.</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4" name="Google Shape;11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0"/>
          <p:cNvPicPr preferRelativeResize="0"/>
          <p:nvPr/>
        </p:nvPicPr>
        <p:blipFill>
          <a:blip r:embed="rId3">
            <a:alphaModFix/>
          </a:blip>
          <a:stretch>
            <a:fillRect/>
          </a:stretch>
        </p:blipFill>
        <p:spPr>
          <a:xfrm>
            <a:off x="0" y="1152476"/>
            <a:ext cx="9143999" cy="35813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body" idx="1"/>
          </p:nvPr>
        </p:nvSpPr>
        <p:spPr>
          <a:xfrm>
            <a:off x="291350" y="480275"/>
            <a:ext cx="5423700" cy="3984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highlight>
                  <a:schemeClr val="accent6"/>
                </a:highlight>
                <a:latin typeface="Calibri"/>
                <a:ea typeface="Calibri"/>
                <a:cs typeface="Calibri"/>
                <a:sym typeface="Calibri"/>
              </a:rPr>
              <a:t>Google Drive — Watch Files in a Folder</a:t>
            </a:r>
            <a:endParaRPr b="1">
              <a:highlight>
                <a:schemeClr val="accent6"/>
              </a:highlight>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Escucha una carpeta específica para detectar nuevos archivos.</a:t>
            </a:r>
            <a:endParaRPr>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s-419">
                <a:latin typeface="Calibri"/>
                <a:ea typeface="Calibri"/>
                <a:cs typeface="Calibri"/>
                <a:sym typeface="Calibri"/>
              </a:rPr>
              <a:t>select = create: solo archivos nuevos.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s-419">
                <a:latin typeface="Calibri"/>
                <a:ea typeface="Calibri"/>
                <a:cs typeface="Calibri"/>
                <a:sym typeface="Calibri"/>
              </a:rPr>
              <a:t>mimeType = all: escucha todo tipo de archivos.</a:t>
            </a:r>
            <a:endParaRPr>
              <a:latin typeface="Calibri"/>
              <a:ea typeface="Calibri"/>
              <a:cs typeface="Calibri"/>
              <a:sym typeface="Calibri"/>
            </a:endParaRPr>
          </a:p>
          <a:p>
            <a:pPr marL="457200" lvl="0" indent="-342900" algn="l" rtl="0">
              <a:spcBef>
                <a:spcPts val="0"/>
              </a:spcBef>
              <a:spcAft>
                <a:spcPts val="0"/>
              </a:spcAft>
              <a:buSzPts val="1800"/>
              <a:buFont typeface="Calibri"/>
              <a:buChar char="●"/>
            </a:pPr>
            <a:r>
              <a:rPr lang="es-419">
                <a:latin typeface="Calibri"/>
                <a:ea typeface="Calibri"/>
                <a:cs typeface="Calibri"/>
                <a:sym typeface="Calibri"/>
              </a:rPr>
              <a:t>folderId: ruta de la carpeta.</a:t>
            </a:r>
            <a:endParaRPr>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Output: entrega datos como </a:t>
            </a:r>
            <a:r>
              <a:rPr lang="es-419">
                <a:highlight>
                  <a:schemeClr val="accent6"/>
                </a:highlight>
                <a:latin typeface="Calibri"/>
                <a:ea typeface="Calibri"/>
                <a:cs typeface="Calibri"/>
                <a:sym typeface="Calibri"/>
              </a:rPr>
              <a:t>id</a:t>
            </a:r>
            <a:r>
              <a:rPr lang="es-419">
                <a:latin typeface="Calibri"/>
                <a:ea typeface="Calibri"/>
                <a:cs typeface="Calibri"/>
                <a:sym typeface="Calibri"/>
              </a:rPr>
              <a:t>, </a:t>
            </a:r>
            <a:r>
              <a:rPr lang="es-419">
                <a:highlight>
                  <a:schemeClr val="accent6"/>
                </a:highlight>
                <a:latin typeface="Calibri"/>
                <a:ea typeface="Calibri"/>
                <a:cs typeface="Calibri"/>
                <a:sym typeface="Calibri"/>
              </a:rPr>
              <a:t>name</a:t>
            </a:r>
            <a:r>
              <a:rPr lang="es-419">
                <a:latin typeface="Calibri"/>
                <a:ea typeface="Calibri"/>
                <a:cs typeface="Calibri"/>
                <a:sym typeface="Calibri"/>
              </a:rPr>
              <a:t>, </a:t>
            </a:r>
            <a:endParaRPr>
              <a:latin typeface="Calibri"/>
              <a:ea typeface="Calibri"/>
              <a:cs typeface="Calibri"/>
              <a:sym typeface="Calibri"/>
            </a:endParaRPr>
          </a:p>
          <a:p>
            <a:pPr marL="0" lvl="0" indent="0" algn="l" rtl="0">
              <a:spcBef>
                <a:spcPts val="1200"/>
              </a:spcBef>
              <a:spcAft>
                <a:spcPts val="1200"/>
              </a:spcAft>
              <a:buNone/>
            </a:pPr>
            <a:r>
              <a:rPr lang="es-419">
                <a:highlight>
                  <a:schemeClr val="accent6"/>
                </a:highlight>
                <a:latin typeface="Calibri"/>
                <a:ea typeface="Calibri"/>
                <a:cs typeface="Calibri"/>
                <a:sym typeface="Calibri"/>
              </a:rPr>
              <a:t>webViewLink</a:t>
            </a:r>
            <a:endParaRPr>
              <a:highlight>
                <a:schemeClr val="accent6"/>
              </a:highlight>
              <a:latin typeface="Calibri"/>
              <a:ea typeface="Calibri"/>
              <a:cs typeface="Calibri"/>
              <a:sym typeface="Calibri"/>
            </a:endParaRPr>
          </a:p>
        </p:txBody>
      </p:sp>
      <p:pic>
        <p:nvPicPr>
          <p:cNvPr id="121" name="Google Shape;121;p21"/>
          <p:cNvPicPr preferRelativeResize="0"/>
          <p:nvPr/>
        </p:nvPicPr>
        <p:blipFill rotWithShape="1">
          <a:blip r:embed="rId3">
            <a:alphaModFix/>
          </a:blip>
          <a:srcRect l="31977"/>
          <a:stretch/>
        </p:blipFill>
        <p:spPr>
          <a:xfrm>
            <a:off x="6244625" y="133975"/>
            <a:ext cx="2828075" cy="5060150"/>
          </a:xfrm>
          <a:prstGeom prst="rect">
            <a:avLst/>
          </a:prstGeom>
          <a:noFill/>
          <a:ln>
            <a:noFill/>
          </a:ln>
        </p:spPr>
      </p:pic>
      <p:pic>
        <p:nvPicPr>
          <p:cNvPr id="122" name="Google Shape;122;p21"/>
          <p:cNvPicPr preferRelativeResize="0"/>
          <p:nvPr/>
        </p:nvPicPr>
        <p:blipFill>
          <a:blip r:embed="rId4">
            <a:alphaModFix/>
          </a:blip>
          <a:stretch>
            <a:fillRect/>
          </a:stretch>
        </p:blipFill>
        <p:spPr>
          <a:xfrm>
            <a:off x="4282747" y="2904350"/>
            <a:ext cx="1849850" cy="2093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body" idx="1"/>
          </p:nvPr>
        </p:nvSpPr>
        <p:spPr>
          <a:xfrm>
            <a:off x="311700" y="246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highlight>
                  <a:schemeClr val="accent6"/>
                </a:highlight>
                <a:latin typeface="Calibri"/>
                <a:ea typeface="Calibri"/>
                <a:cs typeface="Calibri"/>
                <a:sym typeface="Calibri"/>
              </a:rPr>
              <a:t>Google Drive — Get a File</a:t>
            </a:r>
            <a:endParaRPr b="1">
              <a:highlight>
                <a:schemeClr val="accent6"/>
              </a:highlight>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Qué hace: Descarga el archivo detectado en el paso anterior.</a:t>
            </a:r>
            <a:endParaRPr>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s-419">
                <a:latin typeface="Calibri"/>
                <a:ea typeface="Calibri"/>
                <a:cs typeface="Calibri"/>
                <a:sym typeface="Calibri"/>
              </a:rPr>
              <a:t>file = </a:t>
            </a:r>
            <a:r>
              <a:rPr lang="es-419">
                <a:highlight>
                  <a:schemeClr val="accent6"/>
                </a:highlight>
                <a:latin typeface="Calibri"/>
                <a:ea typeface="Calibri"/>
                <a:cs typeface="Calibri"/>
                <a:sym typeface="Calibri"/>
              </a:rPr>
              <a:t>{{1.id}}</a:t>
            </a:r>
            <a:r>
              <a:rPr lang="es-419">
                <a:latin typeface="Calibri"/>
                <a:ea typeface="Calibri"/>
                <a:cs typeface="Calibri"/>
                <a:sym typeface="Calibri"/>
              </a:rPr>
              <a:t>: usa el ID del archivo del paso 1.</a:t>
            </a:r>
            <a:endParaRPr>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Output: un archivo binario (</a:t>
            </a:r>
            <a:r>
              <a:rPr lang="es-419">
                <a:highlight>
                  <a:schemeClr val="accent6"/>
                </a:highlight>
                <a:latin typeface="Calibri"/>
                <a:ea typeface="Calibri"/>
                <a:cs typeface="Calibri"/>
                <a:sym typeface="Calibri"/>
              </a:rPr>
              <a:t>2.data</a:t>
            </a:r>
            <a:r>
              <a:rPr lang="es-419">
                <a:latin typeface="Calibri"/>
                <a:ea typeface="Calibri"/>
                <a:cs typeface="Calibri"/>
                <a:sym typeface="Calibri"/>
              </a:rPr>
              <a:t>) que se puede </a:t>
            </a:r>
            <a:endParaRPr>
              <a:latin typeface="Calibri"/>
              <a:ea typeface="Calibri"/>
              <a:cs typeface="Calibri"/>
              <a:sym typeface="Calibri"/>
            </a:endParaRPr>
          </a:p>
          <a:p>
            <a:pPr marL="0" lvl="0" indent="0" algn="l" rtl="0">
              <a:spcBef>
                <a:spcPts val="0"/>
              </a:spcBef>
              <a:spcAft>
                <a:spcPts val="1200"/>
              </a:spcAft>
              <a:buNone/>
            </a:pPr>
            <a:r>
              <a:rPr lang="es-419">
                <a:latin typeface="Calibri"/>
                <a:ea typeface="Calibri"/>
                <a:cs typeface="Calibri"/>
                <a:sym typeface="Calibri"/>
              </a:rPr>
              <a:t>procesar.</a:t>
            </a:r>
            <a:endParaRPr>
              <a:latin typeface="Calibri"/>
              <a:ea typeface="Calibri"/>
              <a:cs typeface="Calibri"/>
              <a:sym typeface="Calibri"/>
            </a:endParaRPr>
          </a:p>
        </p:txBody>
      </p:sp>
      <p:pic>
        <p:nvPicPr>
          <p:cNvPr id="128" name="Google Shape;128;p22"/>
          <p:cNvPicPr preferRelativeResize="0"/>
          <p:nvPr/>
        </p:nvPicPr>
        <p:blipFill>
          <a:blip r:embed="rId3">
            <a:alphaModFix/>
          </a:blip>
          <a:stretch>
            <a:fillRect/>
          </a:stretch>
        </p:blipFill>
        <p:spPr>
          <a:xfrm>
            <a:off x="5309949" y="1093200"/>
            <a:ext cx="3614550" cy="4050299"/>
          </a:xfrm>
          <a:prstGeom prst="rect">
            <a:avLst/>
          </a:prstGeom>
          <a:noFill/>
          <a:ln>
            <a:noFill/>
          </a:ln>
        </p:spPr>
      </p:pic>
      <p:pic>
        <p:nvPicPr>
          <p:cNvPr id="129" name="Google Shape;129;p22"/>
          <p:cNvPicPr preferRelativeResize="0"/>
          <p:nvPr/>
        </p:nvPicPr>
        <p:blipFill>
          <a:blip r:embed="rId4">
            <a:alphaModFix/>
          </a:blip>
          <a:stretch>
            <a:fillRect/>
          </a:stretch>
        </p:blipFill>
        <p:spPr>
          <a:xfrm>
            <a:off x="2954822" y="2770625"/>
            <a:ext cx="2069625" cy="2032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42" name="Google Shape;14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24"/>
          <p:cNvPicPr preferRelativeResize="0"/>
          <p:nvPr/>
        </p:nvPicPr>
        <p:blipFill>
          <a:blip r:embed="rId3">
            <a:alphaModFix/>
          </a:blip>
          <a:stretch>
            <a:fillRect/>
          </a:stretch>
        </p:blipFill>
        <p:spPr>
          <a:xfrm>
            <a:off x="213525" y="767272"/>
            <a:ext cx="5847324" cy="2340974"/>
          </a:xfrm>
          <a:prstGeom prst="rect">
            <a:avLst/>
          </a:prstGeom>
          <a:noFill/>
          <a:ln>
            <a:noFill/>
          </a:ln>
        </p:spPr>
      </p:pic>
      <p:pic>
        <p:nvPicPr>
          <p:cNvPr id="144" name="Google Shape;144;p24"/>
          <p:cNvPicPr preferRelativeResize="0"/>
          <p:nvPr/>
        </p:nvPicPr>
        <p:blipFill>
          <a:blip r:embed="rId4">
            <a:alphaModFix/>
          </a:blip>
          <a:stretch>
            <a:fillRect/>
          </a:stretch>
        </p:blipFill>
        <p:spPr>
          <a:xfrm>
            <a:off x="5858350" y="255850"/>
            <a:ext cx="3143075" cy="4887650"/>
          </a:xfrm>
          <a:prstGeom prst="rect">
            <a:avLst/>
          </a:prstGeom>
          <a:noFill/>
          <a:ln>
            <a:noFill/>
          </a:ln>
        </p:spPr>
      </p:pic>
      <p:sp>
        <p:nvSpPr>
          <p:cNvPr id="145" name="Google Shape;145;p24"/>
          <p:cNvSpPr/>
          <p:nvPr/>
        </p:nvSpPr>
        <p:spPr>
          <a:xfrm rot="10800000" flipH="1">
            <a:off x="4309450" y="3191350"/>
            <a:ext cx="1425900" cy="8073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body" idx="1"/>
          </p:nvPr>
        </p:nvSpPr>
        <p:spPr>
          <a:xfrm>
            <a:off x="311700" y="378400"/>
            <a:ext cx="55560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419" b="1">
                <a:highlight>
                  <a:srgbClr val="00FFFF"/>
                </a:highlight>
                <a:latin typeface="Calibri"/>
                <a:ea typeface="Calibri"/>
                <a:cs typeface="Calibri"/>
                <a:sym typeface="Calibri"/>
              </a:rPr>
              <a:t>Gemini AI — Create Completion (Gemini Flash)</a:t>
            </a:r>
            <a:endParaRPr b="1">
              <a:highlight>
                <a:srgbClr val="00FFFF"/>
              </a:highlight>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Le pide a Gemini que lea el texto del PDF y devuelva ciertos datos en formato JSON.</a:t>
            </a:r>
            <a:endParaRPr>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Prompt:</a:t>
            </a:r>
            <a:endParaRPr>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Extraer del siguiente texto el número de la factura, monto total, fecha de emisión y nombre del cliente. Devolver en formato json:</a:t>
            </a:r>
            <a:endParaRPr>
              <a:latin typeface="Calibri"/>
              <a:ea typeface="Calibri"/>
              <a:cs typeface="Calibri"/>
              <a:sym typeface="Calibri"/>
            </a:endParaRPr>
          </a:p>
          <a:p>
            <a:pPr marL="0" lvl="0" indent="0" algn="l" rtl="0">
              <a:spcBef>
                <a:spcPts val="1200"/>
              </a:spcBef>
              <a:spcAft>
                <a:spcPts val="0"/>
              </a:spcAft>
              <a:buNone/>
            </a:pPr>
            <a:r>
              <a:rPr lang="es-419">
                <a:highlight>
                  <a:schemeClr val="accent1"/>
                </a:highlight>
                <a:latin typeface="Calibri"/>
                <a:ea typeface="Calibri"/>
                <a:cs typeface="Calibri"/>
                <a:sym typeface="Calibri"/>
              </a:rPr>
              <a:t>{{3.texts[]}}</a:t>
            </a:r>
            <a:endParaRPr>
              <a:highlight>
                <a:schemeClr val="accent1"/>
              </a:highlight>
              <a:latin typeface="Calibri"/>
              <a:ea typeface="Calibri"/>
              <a:cs typeface="Calibri"/>
              <a:sym typeface="Calibri"/>
            </a:endParaRPr>
          </a:p>
          <a:p>
            <a:pPr marL="0" lvl="0" indent="0" algn="l" rtl="0">
              <a:spcBef>
                <a:spcPts val="1200"/>
              </a:spcBef>
              <a:spcAft>
                <a:spcPts val="1200"/>
              </a:spcAft>
              <a:buNone/>
            </a:pPr>
            <a:r>
              <a:rPr lang="es-419">
                <a:latin typeface="Calibri"/>
                <a:ea typeface="Calibri"/>
                <a:cs typeface="Calibri"/>
                <a:sym typeface="Calibri"/>
              </a:rPr>
              <a:t>Modelo: Gemini 1.5 Flash.</a:t>
            </a:r>
            <a:endParaRPr>
              <a:latin typeface="Calibri"/>
              <a:ea typeface="Calibri"/>
              <a:cs typeface="Calibri"/>
              <a:sym typeface="Calibri"/>
            </a:endParaRPr>
          </a:p>
        </p:txBody>
      </p:sp>
      <p:pic>
        <p:nvPicPr>
          <p:cNvPr id="151" name="Google Shape;151;p25"/>
          <p:cNvPicPr preferRelativeResize="0"/>
          <p:nvPr/>
        </p:nvPicPr>
        <p:blipFill>
          <a:blip r:embed="rId3">
            <a:alphaModFix/>
          </a:blip>
          <a:stretch>
            <a:fillRect/>
          </a:stretch>
        </p:blipFill>
        <p:spPr>
          <a:xfrm>
            <a:off x="6071025" y="152400"/>
            <a:ext cx="2782254" cy="4838702"/>
          </a:xfrm>
          <a:prstGeom prst="rect">
            <a:avLst/>
          </a:prstGeom>
          <a:noFill/>
          <a:ln>
            <a:noFill/>
          </a:ln>
        </p:spPr>
      </p:pic>
      <p:pic>
        <p:nvPicPr>
          <p:cNvPr id="152" name="Google Shape;152;p25"/>
          <p:cNvPicPr preferRelativeResize="0"/>
          <p:nvPr/>
        </p:nvPicPr>
        <p:blipFill>
          <a:blip r:embed="rId4">
            <a:alphaModFix/>
          </a:blip>
          <a:stretch>
            <a:fillRect/>
          </a:stretch>
        </p:blipFill>
        <p:spPr>
          <a:xfrm>
            <a:off x="3640699" y="2646024"/>
            <a:ext cx="2298300" cy="226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3">
            <a:alphaModFix/>
          </a:blip>
          <a:srcRect t="3213" r="1097"/>
          <a:stretch/>
        </p:blipFill>
        <p:spPr>
          <a:xfrm>
            <a:off x="5195550" y="222075"/>
            <a:ext cx="3524075" cy="4756274"/>
          </a:xfrm>
          <a:prstGeom prst="rect">
            <a:avLst/>
          </a:prstGeom>
          <a:noFill/>
          <a:ln>
            <a:noFill/>
          </a:ln>
        </p:spPr>
      </p:pic>
      <p:pic>
        <p:nvPicPr>
          <p:cNvPr id="159" name="Google Shape;159;p26"/>
          <p:cNvPicPr preferRelativeResize="0"/>
          <p:nvPr/>
        </p:nvPicPr>
        <p:blipFill>
          <a:blip r:embed="rId4">
            <a:alphaModFix/>
          </a:blip>
          <a:stretch>
            <a:fillRect/>
          </a:stretch>
        </p:blipFill>
        <p:spPr>
          <a:xfrm>
            <a:off x="4388650" y="2571759"/>
            <a:ext cx="1204750" cy="118656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body" idx="1"/>
          </p:nvPr>
        </p:nvSpPr>
        <p:spPr>
          <a:xfrm>
            <a:off x="311700" y="1386750"/>
            <a:ext cx="4568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solidFill>
                  <a:schemeClr val="lt1"/>
                </a:solidFill>
                <a:highlight>
                  <a:srgbClr val="8E7CC3"/>
                </a:highlight>
                <a:latin typeface="Calibri"/>
                <a:ea typeface="Calibri"/>
                <a:cs typeface="Calibri"/>
                <a:sym typeface="Calibri"/>
              </a:rPr>
              <a:t>JSON — Parse JSON</a:t>
            </a:r>
            <a:endParaRPr b="1">
              <a:solidFill>
                <a:schemeClr val="lt1"/>
              </a:solidFill>
              <a:highlight>
                <a:srgbClr val="8E7CC3"/>
              </a:highlight>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Convierte la respuesta de Gemini (un string JSON) en variables utilizables.</a:t>
            </a:r>
            <a:endParaRPr>
              <a:latin typeface="Calibri"/>
              <a:ea typeface="Calibri"/>
              <a:cs typeface="Calibri"/>
              <a:sym typeface="Calibri"/>
            </a:endParaRPr>
          </a:p>
          <a:p>
            <a:pPr marL="0" lvl="0" indent="0" algn="l" rtl="0">
              <a:spcBef>
                <a:spcPts val="1200"/>
              </a:spcBef>
              <a:spcAft>
                <a:spcPts val="0"/>
              </a:spcAft>
              <a:buNone/>
            </a:pPr>
            <a:r>
              <a:rPr lang="es-419">
                <a:latin typeface="Calibri"/>
                <a:ea typeface="Calibri"/>
                <a:cs typeface="Calibri"/>
                <a:sym typeface="Calibri"/>
              </a:rPr>
              <a:t>Importante: Aplica un replace para limpiar posibles errores de formato como tildes invertidas (`) o palabra json sobrante:</a:t>
            </a:r>
            <a:endParaRPr>
              <a:latin typeface="Calibri"/>
              <a:ea typeface="Calibri"/>
              <a:cs typeface="Calibri"/>
              <a:sym typeface="Calibri"/>
            </a:endParaRPr>
          </a:p>
          <a:p>
            <a:pPr marL="0" lvl="0" indent="0" algn="l" rtl="0">
              <a:spcBef>
                <a:spcPts val="1200"/>
              </a:spcBef>
              <a:spcAft>
                <a:spcPts val="1200"/>
              </a:spcAft>
              <a:buNone/>
            </a:pPr>
            <a:r>
              <a:rPr lang="es-419">
                <a:latin typeface="Calibri"/>
                <a:ea typeface="Calibri"/>
                <a:cs typeface="Calibri"/>
                <a:sym typeface="Calibri"/>
              </a:rPr>
              <a:t>{{replace(replace(</a:t>
            </a:r>
            <a:r>
              <a:rPr lang="es-419">
                <a:highlight>
                  <a:srgbClr val="00FFFF"/>
                </a:highlight>
                <a:latin typeface="Calibri"/>
                <a:ea typeface="Calibri"/>
                <a:cs typeface="Calibri"/>
                <a:sym typeface="Calibri"/>
              </a:rPr>
              <a:t>5.result</a:t>
            </a:r>
            <a:r>
              <a:rPr lang="es-419">
                <a:latin typeface="Calibri"/>
                <a:ea typeface="Calibri"/>
                <a:cs typeface="Calibri"/>
                <a:sym typeface="Calibri"/>
              </a:rPr>
              <a:t>; "`"; emptystring); "json"; emptystring)}}</a:t>
            </a:r>
            <a:endParaRPr>
              <a:latin typeface="Calibri"/>
              <a:ea typeface="Calibri"/>
              <a:cs typeface="Calibri"/>
              <a:sym typeface="Calibri"/>
            </a:endParaRPr>
          </a:p>
        </p:txBody>
      </p:sp>
      <p:pic>
        <p:nvPicPr>
          <p:cNvPr id="166" name="Google Shape;166;p27"/>
          <p:cNvPicPr preferRelativeResize="0"/>
          <p:nvPr/>
        </p:nvPicPr>
        <p:blipFill rotWithShape="1">
          <a:blip r:embed="rId3">
            <a:alphaModFix/>
          </a:blip>
          <a:srcRect l="31558"/>
          <a:stretch/>
        </p:blipFill>
        <p:spPr>
          <a:xfrm>
            <a:off x="4940900" y="1471075"/>
            <a:ext cx="3968800" cy="3247750"/>
          </a:xfrm>
          <a:prstGeom prst="rect">
            <a:avLst/>
          </a:prstGeom>
          <a:noFill/>
          <a:ln>
            <a:noFill/>
          </a:ln>
        </p:spPr>
      </p:pic>
      <p:pic>
        <p:nvPicPr>
          <p:cNvPr id="167" name="Google Shape;167;p27"/>
          <p:cNvPicPr preferRelativeResize="0"/>
          <p:nvPr/>
        </p:nvPicPr>
        <p:blipFill rotWithShape="1">
          <a:blip r:embed="rId3">
            <a:alphaModFix/>
          </a:blip>
          <a:srcRect t="25745" r="68001" b="5873"/>
          <a:stretch/>
        </p:blipFill>
        <p:spPr>
          <a:xfrm>
            <a:off x="7109575" y="50925"/>
            <a:ext cx="1800124" cy="2154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0"/>
        <p:cNvGrpSpPr/>
        <p:nvPr/>
      </p:nvGrpSpPr>
      <p:grpSpPr>
        <a:xfrm>
          <a:off x="0" y="0"/>
          <a:ext cx="0" cy="0"/>
          <a:chOff x="0" y="0"/>
          <a:chExt cx="0" cy="0"/>
        </a:xfrm>
      </p:grpSpPr>
      <p:sp>
        <p:nvSpPr>
          <p:cNvPr id="2091" name="Google Shape;2091;p1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092" name="Google Shape;2092;p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p:txBody>
      </p:sp>
      <p:sp>
        <p:nvSpPr>
          <p:cNvPr id="2093" name="Google Shape;2093;p103"/>
          <p:cNvSpPr txBo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2094" name="Google Shape;2094;p103"/>
          <p:cNvPicPr preferRelativeResize="0"/>
          <p:nvPr/>
        </p:nvPicPr>
        <p:blipFill rotWithShape="1">
          <a:blip r:embed="rId3">
            <a:alphaModFix/>
          </a:blip>
          <a:srcRect/>
          <a:stretch/>
        </p:blipFill>
        <p:spPr>
          <a:xfrm>
            <a:off x="0" y="417227"/>
            <a:ext cx="9144002" cy="4309047"/>
          </a:xfrm>
          <a:prstGeom prst="rect">
            <a:avLst/>
          </a:prstGeom>
          <a:noFill/>
          <a:ln>
            <a:noFill/>
          </a:ln>
        </p:spPr>
      </p:pic>
      <p:pic>
        <p:nvPicPr>
          <p:cNvPr id="2095" name="Google Shape;2095;p103"/>
          <p:cNvPicPr preferRelativeResize="0"/>
          <p:nvPr/>
        </p:nvPicPr>
        <p:blipFill rotWithShape="1">
          <a:blip r:embed="rId4">
            <a:alphaModFix/>
          </a:blip>
          <a:srcRect/>
          <a:stretch/>
        </p:blipFill>
        <p:spPr>
          <a:xfrm>
            <a:off x="4688325" y="753850"/>
            <a:ext cx="2550150" cy="3635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body" idx="1"/>
          </p:nvPr>
        </p:nvSpPr>
        <p:spPr>
          <a:xfrm>
            <a:off x="311700" y="459650"/>
            <a:ext cx="4944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sz="1600" b="1">
                <a:solidFill>
                  <a:schemeClr val="lt1"/>
                </a:solidFill>
                <a:highlight>
                  <a:srgbClr val="E06666"/>
                </a:highlight>
                <a:latin typeface="Calibri"/>
                <a:ea typeface="Calibri"/>
                <a:cs typeface="Calibri"/>
                <a:sym typeface="Calibri"/>
              </a:rPr>
              <a:t>Regex Replace — Extraer Nro de Factura</a:t>
            </a:r>
            <a:endParaRPr sz="1600" b="1">
              <a:solidFill>
                <a:schemeClr val="lt1"/>
              </a:solidFill>
              <a:highlight>
                <a:srgbClr val="E06666"/>
              </a:highlight>
              <a:latin typeface="Calibri"/>
              <a:ea typeface="Calibri"/>
              <a:cs typeface="Calibri"/>
              <a:sym typeface="Calibri"/>
            </a:endParaRPr>
          </a:p>
          <a:p>
            <a:pPr marL="0" lvl="0" indent="0" algn="l" rtl="0">
              <a:spcBef>
                <a:spcPts val="1200"/>
              </a:spcBef>
              <a:spcAft>
                <a:spcPts val="0"/>
              </a:spcAft>
              <a:buNone/>
            </a:pPr>
            <a:r>
              <a:rPr lang="es-419" sz="1600">
                <a:latin typeface="Calibri"/>
                <a:ea typeface="Calibri"/>
                <a:cs typeface="Calibri"/>
                <a:sym typeface="Calibri"/>
              </a:rPr>
              <a:t>Limpia el número de factura extrayendo solo los dígitos:</a:t>
            </a:r>
            <a:endParaRPr sz="1600">
              <a:latin typeface="Calibri"/>
              <a:ea typeface="Calibri"/>
              <a:cs typeface="Calibri"/>
              <a:sym typeface="Calibri"/>
            </a:endParaRPr>
          </a:p>
          <a:p>
            <a:pPr marL="0" lvl="0" indent="0" algn="l" rtl="0">
              <a:spcBef>
                <a:spcPts val="1200"/>
              </a:spcBef>
              <a:spcAft>
                <a:spcPts val="0"/>
              </a:spcAft>
              <a:buNone/>
            </a:pPr>
            <a:r>
              <a:rPr lang="es-419" sz="1600">
                <a:latin typeface="Calibri"/>
                <a:ea typeface="Calibri"/>
                <a:cs typeface="Calibri"/>
                <a:sym typeface="Calibri"/>
              </a:rPr>
              <a:t>pattern = \D</a:t>
            </a:r>
            <a:endParaRPr sz="1600">
              <a:latin typeface="Calibri"/>
              <a:ea typeface="Calibri"/>
              <a:cs typeface="Calibri"/>
              <a:sym typeface="Calibri"/>
            </a:endParaRPr>
          </a:p>
          <a:p>
            <a:pPr marL="0" lvl="0" indent="0" algn="l" rtl="0">
              <a:spcBef>
                <a:spcPts val="1200"/>
              </a:spcBef>
              <a:spcAft>
                <a:spcPts val="0"/>
              </a:spcAft>
              <a:buNone/>
            </a:pPr>
            <a:r>
              <a:rPr lang="es-419" sz="1600">
                <a:latin typeface="Calibri"/>
                <a:ea typeface="Calibri"/>
                <a:cs typeface="Calibri"/>
                <a:sym typeface="Calibri"/>
              </a:rPr>
              <a:t>text = {{</a:t>
            </a:r>
            <a:r>
              <a:rPr lang="es-419" sz="1600">
                <a:solidFill>
                  <a:schemeClr val="lt1"/>
                </a:solidFill>
                <a:highlight>
                  <a:srgbClr val="8E7CC3"/>
                </a:highlight>
                <a:latin typeface="Calibri"/>
                <a:ea typeface="Calibri"/>
                <a:cs typeface="Calibri"/>
                <a:sym typeface="Calibri"/>
              </a:rPr>
              <a:t>7.numero_factura</a:t>
            </a:r>
            <a:r>
              <a:rPr lang="es-419" sz="1600">
                <a:latin typeface="Calibri"/>
                <a:ea typeface="Calibri"/>
                <a:cs typeface="Calibri"/>
                <a:sym typeface="Calibri"/>
              </a:rPr>
              <a:t>}}</a:t>
            </a:r>
            <a:endParaRPr sz="1600">
              <a:latin typeface="Calibri"/>
              <a:ea typeface="Calibri"/>
              <a:cs typeface="Calibri"/>
              <a:sym typeface="Calibri"/>
            </a:endParaRPr>
          </a:p>
          <a:p>
            <a:pPr marL="0" lvl="0" indent="0" algn="l" rtl="0">
              <a:spcBef>
                <a:spcPts val="1200"/>
              </a:spcBef>
              <a:spcAft>
                <a:spcPts val="1200"/>
              </a:spcAft>
              <a:buNone/>
            </a:pPr>
            <a:r>
              <a:rPr lang="es-419" sz="1600">
                <a:latin typeface="Calibri"/>
                <a:ea typeface="Calibri"/>
                <a:cs typeface="Calibri"/>
                <a:sym typeface="Calibri"/>
              </a:rPr>
              <a:t>Reemplaza todos los caracteres no numéricos.</a:t>
            </a:r>
            <a:endParaRPr sz="1600">
              <a:latin typeface="Calibri"/>
              <a:ea typeface="Calibri"/>
              <a:cs typeface="Calibri"/>
              <a:sym typeface="Calibri"/>
            </a:endParaRPr>
          </a:p>
        </p:txBody>
      </p:sp>
      <p:pic>
        <p:nvPicPr>
          <p:cNvPr id="173" name="Google Shape;173;p28"/>
          <p:cNvPicPr preferRelativeResize="0"/>
          <p:nvPr/>
        </p:nvPicPr>
        <p:blipFill rotWithShape="1">
          <a:blip r:embed="rId3">
            <a:alphaModFix/>
          </a:blip>
          <a:srcRect l="34136"/>
          <a:stretch/>
        </p:blipFill>
        <p:spPr>
          <a:xfrm>
            <a:off x="5164997" y="0"/>
            <a:ext cx="4177074" cy="5143500"/>
          </a:xfrm>
          <a:prstGeom prst="rect">
            <a:avLst/>
          </a:prstGeom>
          <a:noFill/>
          <a:ln>
            <a:noFill/>
          </a:ln>
        </p:spPr>
      </p:pic>
      <p:pic>
        <p:nvPicPr>
          <p:cNvPr id="174" name="Google Shape;174;p28"/>
          <p:cNvPicPr preferRelativeResize="0"/>
          <p:nvPr/>
        </p:nvPicPr>
        <p:blipFill rotWithShape="1">
          <a:blip r:embed="rId4">
            <a:alphaModFix/>
          </a:blip>
          <a:srcRect l="6898"/>
          <a:stretch/>
        </p:blipFill>
        <p:spPr>
          <a:xfrm>
            <a:off x="2798573" y="2571750"/>
            <a:ext cx="2127975" cy="2199525"/>
          </a:xfrm>
          <a:prstGeom prst="rect">
            <a:avLst/>
          </a:prstGeom>
          <a:noFill/>
          <a:ln>
            <a:noFill/>
          </a:ln>
        </p:spPr>
      </p:pic>
      <p:pic>
        <p:nvPicPr>
          <p:cNvPr id="175" name="Google Shape;175;p28"/>
          <p:cNvPicPr preferRelativeResize="0"/>
          <p:nvPr/>
        </p:nvPicPr>
        <p:blipFill>
          <a:blip r:embed="rId5">
            <a:alphaModFix/>
          </a:blip>
          <a:stretch>
            <a:fillRect/>
          </a:stretch>
        </p:blipFill>
        <p:spPr>
          <a:xfrm>
            <a:off x="444072" y="2500438"/>
            <a:ext cx="1521725" cy="2256100"/>
          </a:xfrm>
          <a:prstGeom prst="rect">
            <a:avLst/>
          </a:prstGeom>
          <a:noFill/>
          <a:ln>
            <a:noFill/>
          </a:ln>
        </p:spPr>
      </p:pic>
      <p:sp>
        <p:nvSpPr>
          <p:cNvPr id="176" name="Google Shape;176;p28"/>
          <p:cNvSpPr/>
          <p:nvPr/>
        </p:nvSpPr>
        <p:spPr>
          <a:xfrm>
            <a:off x="792325" y="2936725"/>
            <a:ext cx="1123500" cy="19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7" name="Google Shape;177;p28"/>
          <p:cNvSpPr/>
          <p:nvPr/>
        </p:nvSpPr>
        <p:spPr>
          <a:xfrm>
            <a:off x="731402" y="4563025"/>
            <a:ext cx="1123500" cy="193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8" name="Google Shape;178;p28"/>
          <p:cNvSpPr txBox="1"/>
          <p:nvPr/>
        </p:nvSpPr>
        <p:spPr>
          <a:xfrm>
            <a:off x="42525" y="44150"/>
            <a:ext cx="1242000" cy="415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419"/>
              <a:t>🔗 </a:t>
            </a:r>
            <a:r>
              <a:rPr lang="es-419" sz="1500" u="sng">
                <a:solidFill>
                  <a:schemeClr val="hlink"/>
                </a:solidFill>
                <a:latin typeface="Calibri"/>
                <a:ea typeface="Calibri"/>
                <a:cs typeface="Calibri"/>
                <a:sym typeface="Calibri"/>
                <a:hlinkClick r:id="rId6"/>
              </a:rPr>
              <a:t>Regex</a:t>
            </a:r>
            <a:endParaRPr sz="1500">
              <a:solidFill>
                <a:schemeClr val="dk2"/>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body" idx="1"/>
          </p:nvPr>
        </p:nvSpPr>
        <p:spPr>
          <a:xfrm>
            <a:off x="311700" y="398775"/>
            <a:ext cx="4782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b="1">
                <a:solidFill>
                  <a:schemeClr val="lt1"/>
                </a:solidFill>
                <a:highlight>
                  <a:srgbClr val="E06666"/>
                </a:highlight>
                <a:latin typeface="Calibri"/>
                <a:ea typeface="Calibri"/>
                <a:cs typeface="Calibri"/>
                <a:sym typeface="Calibri"/>
              </a:rPr>
              <a:t>Regex Replace — Extraer Monto Total</a:t>
            </a:r>
            <a:endParaRPr>
              <a:latin typeface="Calibri"/>
              <a:ea typeface="Calibri"/>
              <a:cs typeface="Calibri"/>
              <a:sym typeface="Calibri"/>
            </a:endParaRPr>
          </a:p>
          <a:p>
            <a:pPr marL="0" lvl="0" indent="0" algn="l" rtl="0">
              <a:spcBef>
                <a:spcPts val="1200"/>
              </a:spcBef>
              <a:spcAft>
                <a:spcPts val="1200"/>
              </a:spcAft>
              <a:buNone/>
            </a:pPr>
            <a:r>
              <a:rPr lang="es-419">
                <a:latin typeface="Calibri"/>
                <a:ea typeface="Calibri"/>
                <a:cs typeface="Calibri"/>
                <a:sym typeface="Calibri"/>
              </a:rPr>
              <a:t>pattern = "[^0-9,]" para dejar solo números y comas.</a:t>
            </a:r>
            <a:endParaRPr>
              <a:latin typeface="Calibri"/>
              <a:ea typeface="Calibri"/>
              <a:cs typeface="Calibri"/>
              <a:sym typeface="Calibri"/>
            </a:endParaRPr>
          </a:p>
        </p:txBody>
      </p:sp>
      <p:pic>
        <p:nvPicPr>
          <p:cNvPr id="184" name="Google Shape;184;p29"/>
          <p:cNvPicPr preferRelativeResize="0"/>
          <p:nvPr/>
        </p:nvPicPr>
        <p:blipFill>
          <a:blip r:embed="rId3">
            <a:alphaModFix/>
          </a:blip>
          <a:stretch>
            <a:fillRect/>
          </a:stretch>
        </p:blipFill>
        <p:spPr>
          <a:xfrm>
            <a:off x="5158425" y="227475"/>
            <a:ext cx="3857200" cy="4676075"/>
          </a:xfrm>
          <a:prstGeom prst="rect">
            <a:avLst/>
          </a:prstGeom>
          <a:noFill/>
          <a:ln>
            <a:noFill/>
          </a:ln>
        </p:spPr>
      </p:pic>
      <p:pic>
        <p:nvPicPr>
          <p:cNvPr id="185" name="Google Shape;185;p29"/>
          <p:cNvPicPr preferRelativeResize="0"/>
          <p:nvPr/>
        </p:nvPicPr>
        <p:blipFill rotWithShape="1">
          <a:blip r:embed="rId4">
            <a:alphaModFix/>
          </a:blip>
          <a:srcRect l="10586"/>
          <a:stretch/>
        </p:blipFill>
        <p:spPr>
          <a:xfrm>
            <a:off x="2516875" y="2435900"/>
            <a:ext cx="2350675" cy="2409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body" idx="1"/>
          </p:nvPr>
        </p:nvSpPr>
        <p:spPr>
          <a:xfrm>
            <a:off x="158925" y="174725"/>
            <a:ext cx="3376500" cy="4147200"/>
          </a:xfrm>
          <a:prstGeom prst="rect">
            <a:avLst/>
          </a:prstGeom>
        </p:spPr>
        <p:txBody>
          <a:bodyPr spcFirstLastPara="1" wrap="square" lIns="91425" tIns="91425" rIns="91425" bIns="91425" anchor="t" anchorCtr="0">
            <a:normAutofit lnSpcReduction="10000"/>
          </a:bodyPr>
          <a:lstStyle/>
          <a:p>
            <a:pPr marL="0" lvl="0" indent="0" algn="l" rtl="0">
              <a:lnSpc>
                <a:spcPct val="105000"/>
              </a:lnSpc>
              <a:spcBef>
                <a:spcPts val="0"/>
              </a:spcBef>
              <a:spcAft>
                <a:spcPts val="0"/>
              </a:spcAft>
              <a:buNone/>
            </a:pPr>
            <a:r>
              <a:rPr lang="es-419" sz="1700" b="1">
                <a:solidFill>
                  <a:schemeClr val="lt1"/>
                </a:solidFill>
                <a:highlight>
                  <a:schemeClr val="dk1"/>
                </a:highlight>
                <a:latin typeface="Calibri"/>
                <a:ea typeface="Calibri"/>
                <a:cs typeface="Calibri"/>
                <a:sym typeface="Calibri"/>
              </a:rPr>
              <a:t>Notion — Create a Page</a:t>
            </a:r>
            <a:endParaRPr sz="1700" b="1">
              <a:solidFill>
                <a:schemeClr val="lt1"/>
              </a:solidFill>
              <a:highlight>
                <a:schemeClr val="dk1"/>
              </a:highlight>
              <a:latin typeface="Calibri"/>
              <a:ea typeface="Calibri"/>
              <a:cs typeface="Calibri"/>
              <a:sym typeface="Calibri"/>
            </a:endParaRPr>
          </a:p>
          <a:p>
            <a:pPr marL="0" lvl="0" indent="0" algn="l" rtl="0">
              <a:lnSpc>
                <a:spcPct val="105000"/>
              </a:lnSpc>
              <a:spcBef>
                <a:spcPts val="1200"/>
              </a:spcBef>
              <a:spcAft>
                <a:spcPts val="0"/>
              </a:spcAft>
              <a:buNone/>
            </a:pPr>
            <a:r>
              <a:rPr lang="es-419" sz="1700">
                <a:latin typeface="Calibri"/>
                <a:ea typeface="Calibri"/>
                <a:cs typeface="Calibri"/>
                <a:sym typeface="Calibri"/>
              </a:rPr>
              <a:t>Crea una fila en una base de datos de Notion con los datos extraídos.</a:t>
            </a:r>
            <a:endParaRPr sz="1700">
              <a:latin typeface="Calibri"/>
              <a:ea typeface="Calibri"/>
              <a:cs typeface="Calibri"/>
              <a:sym typeface="Calibri"/>
            </a:endParaRPr>
          </a:p>
          <a:p>
            <a:pPr marL="457200" lvl="0" indent="-336550" algn="l" rtl="0">
              <a:lnSpc>
                <a:spcPct val="105000"/>
              </a:lnSpc>
              <a:spcBef>
                <a:spcPts val="1200"/>
              </a:spcBef>
              <a:spcAft>
                <a:spcPts val="0"/>
              </a:spcAft>
              <a:buSzPts val="1700"/>
              <a:buFont typeface="Calibri"/>
              <a:buChar char="●"/>
            </a:pPr>
            <a:r>
              <a:rPr lang="es-419" sz="1700">
                <a:latin typeface="Calibri"/>
                <a:ea typeface="Calibri"/>
                <a:cs typeface="Calibri"/>
                <a:sym typeface="Calibri"/>
              </a:rPr>
              <a:t>title: nombre del archivo ({{</a:t>
            </a:r>
            <a:r>
              <a:rPr lang="es-419" sz="1700">
                <a:highlight>
                  <a:schemeClr val="accent6"/>
                </a:highlight>
                <a:latin typeface="Calibri"/>
                <a:ea typeface="Calibri"/>
                <a:cs typeface="Calibri"/>
                <a:sym typeface="Calibri"/>
              </a:rPr>
              <a:t>1.name</a:t>
            </a:r>
            <a:r>
              <a:rPr lang="es-419" sz="1700">
                <a:latin typeface="Calibri"/>
                <a:ea typeface="Calibri"/>
                <a:cs typeface="Calibri"/>
                <a:sym typeface="Calibri"/>
              </a:rPr>
              <a:t>}})</a:t>
            </a:r>
            <a:endParaRPr sz="1700">
              <a:latin typeface="Calibri"/>
              <a:ea typeface="Calibri"/>
              <a:cs typeface="Calibri"/>
              <a:sym typeface="Calibri"/>
            </a:endParaRPr>
          </a:p>
          <a:p>
            <a:pPr marL="457200" lvl="0" indent="-336550" algn="l" rtl="0">
              <a:lnSpc>
                <a:spcPct val="105000"/>
              </a:lnSpc>
              <a:spcBef>
                <a:spcPts val="0"/>
              </a:spcBef>
              <a:spcAft>
                <a:spcPts val="0"/>
              </a:spcAft>
              <a:buSzPts val="1700"/>
              <a:buFont typeface="Calibri"/>
              <a:buChar char="●"/>
            </a:pPr>
            <a:r>
              <a:rPr lang="es-419" sz="1700">
                <a:latin typeface="Calibri"/>
                <a:ea typeface="Calibri"/>
                <a:cs typeface="Calibri"/>
                <a:sym typeface="Calibri"/>
              </a:rPr>
              <a:t>Monto total: {{parseNumber(</a:t>
            </a:r>
            <a:r>
              <a:rPr lang="es-419" sz="1700">
                <a:solidFill>
                  <a:schemeClr val="lt1"/>
                </a:solidFill>
                <a:highlight>
                  <a:srgbClr val="CC0000"/>
                </a:highlight>
                <a:latin typeface="Calibri"/>
                <a:ea typeface="Calibri"/>
                <a:cs typeface="Calibri"/>
                <a:sym typeface="Calibri"/>
              </a:rPr>
              <a:t>12.text</a:t>
            </a:r>
            <a:r>
              <a:rPr lang="es-419" sz="1700">
                <a:latin typeface="Calibri"/>
                <a:ea typeface="Calibri"/>
                <a:cs typeface="Calibri"/>
                <a:sym typeface="Calibri"/>
              </a:rPr>
              <a:t>; ",")}}</a:t>
            </a:r>
            <a:endParaRPr sz="1700">
              <a:latin typeface="Calibri"/>
              <a:ea typeface="Calibri"/>
              <a:cs typeface="Calibri"/>
              <a:sym typeface="Calibri"/>
            </a:endParaRPr>
          </a:p>
          <a:p>
            <a:pPr marL="457200" lvl="0" indent="-336550" algn="l" rtl="0">
              <a:lnSpc>
                <a:spcPct val="105000"/>
              </a:lnSpc>
              <a:spcBef>
                <a:spcPts val="0"/>
              </a:spcBef>
              <a:spcAft>
                <a:spcPts val="0"/>
              </a:spcAft>
              <a:buSzPts val="1700"/>
              <a:buFont typeface="Calibri"/>
              <a:buChar char="●"/>
            </a:pPr>
            <a:r>
              <a:rPr lang="es-419" sz="1700">
                <a:latin typeface="Calibri"/>
                <a:ea typeface="Calibri"/>
                <a:cs typeface="Calibri"/>
                <a:sym typeface="Calibri"/>
              </a:rPr>
              <a:t>URL archivo: {{</a:t>
            </a:r>
            <a:r>
              <a:rPr lang="es-419" sz="1700">
                <a:highlight>
                  <a:schemeClr val="accent6"/>
                </a:highlight>
                <a:latin typeface="Calibri"/>
                <a:ea typeface="Calibri"/>
                <a:cs typeface="Calibri"/>
                <a:sym typeface="Calibri"/>
              </a:rPr>
              <a:t>1.webViewLink</a:t>
            </a:r>
            <a:r>
              <a:rPr lang="es-419" sz="1700">
                <a:latin typeface="Calibri"/>
                <a:ea typeface="Calibri"/>
                <a:cs typeface="Calibri"/>
                <a:sym typeface="Calibri"/>
              </a:rPr>
              <a:t>}}</a:t>
            </a:r>
            <a:endParaRPr sz="1700">
              <a:latin typeface="Calibri"/>
              <a:ea typeface="Calibri"/>
              <a:cs typeface="Calibri"/>
              <a:sym typeface="Calibri"/>
            </a:endParaRPr>
          </a:p>
          <a:p>
            <a:pPr marL="457200" lvl="0" indent="-336550" algn="l" rtl="0">
              <a:lnSpc>
                <a:spcPct val="105000"/>
              </a:lnSpc>
              <a:spcBef>
                <a:spcPts val="0"/>
              </a:spcBef>
              <a:spcAft>
                <a:spcPts val="0"/>
              </a:spcAft>
              <a:buSzPts val="1700"/>
              <a:buFont typeface="Calibri"/>
              <a:buChar char="●"/>
            </a:pPr>
            <a:r>
              <a:rPr lang="es-419" sz="1700">
                <a:latin typeface="Calibri"/>
                <a:ea typeface="Calibri"/>
                <a:cs typeface="Calibri"/>
                <a:sym typeface="Calibri"/>
              </a:rPr>
              <a:t>Nro factura: {{parseNumber(</a:t>
            </a:r>
            <a:r>
              <a:rPr lang="es-419" sz="1700">
                <a:solidFill>
                  <a:schemeClr val="lt1"/>
                </a:solidFill>
                <a:highlight>
                  <a:srgbClr val="CC0000"/>
                </a:highlight>
                <a:latin typeface="Calibri"/>
                <a:ea typeface="Calibri"/>
                <a:cs typeface="Calibri"/>
                <a:sym typeface="Calibri"/>
              </a:rPr>
              <a:t>11.text</a:t>
            </a:r>
            <a:r>
              <a:rPr lang="es-419" sz="1700">
                <a:latin typeface="Calibri"/>
                <a:ea typeface="Calibri"/>
                <a:cs typeface="Calibri"/>
                <a:sym typeface="Calibri"/>
              </a:rPr>
              <a:t>; ",")}}</a:t>
            </a:r>
            <a:endParaRPr sz="1700">
              <a:latin typeface="Calibri"/>
              <a:ea typeface="Calibri"/>
              <a:cs typeface="Calibri"/>
              <a:sym typeface="Calibri"/>
            </a:endParaRPr>
          </a:p>
          <a:p>
            <a:pPr marL="457200" lvl="0" indent="-336550" algn="l" rtl="0">
              <a:lnSpc>
                <a:spcPct val="105000"/>
              </a:lnSpc>
              <a:spcBef>
                <a:spcPts val="0"/>
              </a:spcBef>
              <a:spcAft>
                <a:spcPts val="0"/>
              </a:spcAft>
              <a:buSzPts val="1700"/>
              <a:buFont typeface="Calibri"/>
              <a:buChar char="●"/>
            </a:pPr>
            <a:r>
              <a:rPr lang="es-419" sz="1700">
                <a:latin typeface="Calibri"/>
                <a:ea typeface="Calibri"/>
                <a:cs typeface="Calibri"/>
                <a:sym typeface="Calibri"/>
              </a:rPr>
              <a:t>Cliente: {{</a:t>
            </a:r>
            <a:r>
              <a:rPr lang="es-419" sz="1700">
                <a:solidFill>
                  <a:schemeClr val="lt1"/>
                </a:solidFill>
                <a:highlight>
                  <a:srgbClr val="B4A7D6"/>
                </a:highlight>
                <a:latin typeface="Calibri"/>
                <a:ea typeface="Calibri"/>
                <a:cs typeface="Calibri"/>
                <a:sym typeface="Calibri"/>
              </a:rPr>
              <a:t>7.nombre_cliente</a:t>
            </a:r>
            <a:r>
              <a:rPr lang="es-419" sz="1700">
                <a:latin typeface="Calibri"/>
                <a:ea typeface="Calibri"/>
                <a:cs typeface="Calibri"/>
                <a:sym typeface="Calibri"/>
              </a:rPr>
              <a:t>}}</a:t>
            </a:r>
            <a:endParaRPr sz="1700">
              <a:latin typeface="Calibri"/>
              <a:ea typeface="Calibri"/>
              <a:cs typeface="Calibri"/>
              <a:sym typeface="Calibri"/>
            </a:endParaRPr>
          </a:p>
          <a:p>
            <a:pPr marL="457200" lvl="0" indent="-336550" algn="l" rtl="0">
              <a:lnSpc>
                <a:spcPct val="105000"/>
              </a:lnSpc>
              <a:spcBef>
                <a:spcPts val="0"/>
              </a:spcBef>
              <a:spcAft>
                <a:spcPts val="0"/>
              </a:spcAft>
              <a:buSzPts val="1700"/>
              <a:buFont typeface="Calibri"/>
              <a:buChar char="●"/>
            </a:pPr>
            <a:r>
              <a:rPr lang="es-419" sz="1700">
                <a:latin typeface="Calibri"/>
                <a:ea typeface="Calibri"/>
                <a:cs typeface="Calibri"/>
                <a:sym typeface="Calibri"/>
              </a:rPr>
              <a:t>Fecha de emisión: {{</a:t>
            </a:r>
            <a:r>
              <a:rPr lang="es-419" sz="1700">
                <a:solidFill>
                  <a:schemeClr val="lt1"/>
                </a:solidFill>
                <a:highlight>
                  <a:srgbClr val="B4A7D6"/>
                </a:highlight>
                <a:latin typeface="Calibri"/>
                <a:ea typeface="Calibri"/>
                <a:cs typeface="Calibri"/>
                <a:sym typeface="Calibri"/>
              </a:rPr>
              <a:t>7.fecha_emision</a:t>
            </a:r>
            <a:r>
              <a:rPr lang="es-419" sz="1700">
                <a:latin typeface="Calibri"/>
                <a:ea typeface="Calibri"/>
                <a:cs typeface="Calibri"/>
                <a:sym typeface="Calibri"/>
              </a:rPr>
              <a:t>}}</a:t>
            </a:r>
            <a:endParaRPr sz="1700">
              <a:latin typeface="Calibri"/>
              <a:ea typeface="Calibri"/>
              <a:cs typeface="Calibri"/>
              <a:sym typeface="Calibri"/>
            </a:endParaRPr>
          </a:p>
        </p:txBody>
      </p:sp>
      <p:pic>
        <p:nvPicPr>
          <p:cNvPr id="191" name="Google Shape;191;p30"/>
          <p:cNvPicPr preferRelativeResize="0"/>
          <p:nvPr/>
        </p:nvPicPr>
        <p:blipFill>
          <a:blip r:embed="rId3">
            <a:alphaModFix/>
          </a:blip>
          <a:stretch>
            <a:fillRect/>
          </a:stretch>
        </p:blipFill>
        <p:spPr>
          <a:xfrm>
            <a:off x="3494669" y="116075"/>
            <a:ext cx="2814456" cy="4744725"/>
          </a:xfrm>
          <a:prstGeom prst="rect">
            <a:avLst/>
          </a:prstGeom>
          <a:noFill/>
          <a:ln>
            <a:noFill/>
          </a:ln>
        </p:spPr>
      </p:pic>
      <p:pic>
        <p:nvPicPr>
          <p:cNvPr id="192" name="Google Shape;192;p30"/>
          <p:cNvPicPr preferRelativeResize="0"/>
          <p:nvPr/>
        </p:nvPicPr>
        <p:blipFill>
          <a:blip r:embed="rId4">
            <a:alphaModFix/>
          </a:blip>
          <a:stretch>
            <a:fillRect/>
          </a:stretch>
        </p:blipFill>
        <p:spPr>
          <a:xfrm>
            <a:off x="6370240" y="116075"/>
            <a:ext cx="2674010" cy="4744724"/>
          </a:xfrm>
          <a:prstGeom prst="rect">
            <a:avLst/>
          </a:prstGeom>
          <a:noFill/>
          <a:ln>
            <a:noFill/>
          </a:ln>
        </p:spPr>
      </p:pic>
      <p:pic>
        <p:nvPicPr>
          <p:cNvPr id="193" name="Google Shape;193;p30"/>
          <p:cNvPicPr preferRelativeResize="0"/>
          <p:nvPr/>
        </p:nvPicPr>
        <p:blipFill>
          <a:blip r:embed="rId5">
            <a:alphaModFix/>
          </a:blip>
          <a:stretch>
            <a:fillRect/>
          </a:stretch>
        </p:blipFill>
        <p:spPr>
          <a:xfrm>
            <a:off x="2417825" y="3649700"/>
            <a:ext cx="1175200" cy="1328725"/>
          </a:xfrm>
          <a:prstGeom prst="rect">
            <a:avLst/>
          </a:prstGeom>
          <a:noFill/>
          <a:ln>
            <a:noFill/>
          </a:ln>
        </p:spPr>
      </p:pic>
      <p:sp>
        <p:nvSpPr>
          <p:cNvPr id="194" name="Google Shape;194;p30"/>
          <p:cNvSpPr txBox="1"/>
          <p:nvPr/>
        </p:nvSpPr>
        <p:spPr>
          <a:xfrm>
            <a:off x="442625" y="4515425"/>
            <a:ext cx="1975200" cy="415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s-419"/>
              <a:t>🔗 </a:t>
            </a:r>
            <a:r>
              <a:rPr lang="es-419" sz="1500" u="sng">
                <a:solidFill>
                  <a:schemeClr val="hlink"/>
                </a:solidFill>
                <a:latin typeface="Calibri"/>
                <a:ea typeface="Calibri"/>
                <a:cs typeface="Calibri"/>
                <a:sym typeface="Calibri"/>
                <a:hlinkClick r:id="rId6"/>
              </a:rPr>
              <a:t>Conectar Notion</a:t>
            </a:r>
            <a:endParaRPr sz="1500">
              <a:solidFill>
                <a:schemeClr val="dk2"/>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00" name="Google Shape;20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419" dirty="0">
                <a:latin typeface="Calibri"/>
                <a:ea typeface="Calibri"/>
                <a:cs typeface="Calibri"/>
                <a:sym typeface="Calibri"/>
              </a:rPr>
              <a:t>Se pueden utilizar otros módulos.</a:t>
            </a:r>
            <a:endParaRPr dirty="0">
              <a:latin typeface="Calibri"/>
              <a:ea typeface="Calibri"/>
              <a:cs typeface="Calibri"/>
              <a:sym typeface="Calibri"/>
            </a:endParaRPr>
          </a:p>
          <a:p>
            <a:pPr marL="0" lvl="0" indent="0" algn="l" rtl="0">
              <a:spcBef>
                <a:spcPts val="1200"/>
              </a:spcBef>
              <a:spcAft>
                <a:spcPts val="0"/>
              </a:spcAft>
              <a:buNone/>
            </a:pPr>
            <a:r>
              <a:rPr lang="es-419" dirty="0">
                <a:latin typeface="Calibri"/>
                <a:ea typeface="Calibri"/>
                <a:cs typeface="Calibri"/>
                <a:sym typeface="Calibri"/>
              </a:rPr>
              <a:t>Aplicable a otros casos, por ejemplo:</a:t>
            </a:r>
            <a:endParaRPr dirty="0">
              <a:latin typeface="Calibri"/>
              <a:ea typeface="Calibri"/>
              <a:cs typeface="Calibri"/>
              <a:sym typeface="Calibri"/>
            </a:endParaRPr>
          </a:p>
          <a:p>
            <a:pPr marL="457200" lvl="0" indent="-342900" algn="l" rtl="0">
              <a:spcBef>
                <a:spcPts val="1200"/>
              </a:spcBef>
              <a:spcAft>
                <a:spcPts val="0"/>
              </a:spcAft>
              <a:buSzPts val="1800"/>
              <a:buFont typeface="Calibri"/>
              <a:buChar char="●"/>
            </a:pPr>
            <a:r>
              <a:rPr lang="es-419" dirty="0">
                <a:latin typeface="Calibri"/>
                <a:ea typeface="Calibri"/>
                <a:cs typeface="Calibri"/>
                <a:sym typeface="Calibri"/>
              </a:rPr>
              <a:t>Análisis de </a:t>
            </a:r>
            <a:r>
              <a:rPr lang="es-419" dirty="0" err="1">
                <a:latin typeface="Calibri"/>
                <a:ea typeface="Calibri"/>
                <a:cs typeface="Calibri"/>
                <a:sym typeface="Calibri"/>
              </a:rPr>
              <a:t>CVs</a:t>
            </a:r>
            <a:r>
              <a:rPr lang="es-419" dirty="0">
                <a:latin typeface="Calibri"/>
                <a:ea typeface="Calibri"/>
                <a:cs typeface="Calibri"/>
                <a:sym typeface="Calibri"/>
              </a:rPr>
              <a:t> / Perfiles</a:t>
            </a:r>
            <a:endParaRPr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s-419" dirty="0">
                <a:latin typeface="Calibri"/>
                <a:ea typeface="Calibri"/>
                <a:cs typeface="Calibri"/>
                <a:sym typeface="Calibri"/>
              </a:rPr>
              <a:t>Archivos PDF con currículums vitae en una carpeta de Drive.</a:t>
            </a:r>
            <a:endParaRPr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s-419" dirty="0">
                <a:latin typeface="Calibri"/>
                <a:ea typeface="Calibri"/>
                <a:cs typeface="Calibri"/>
                <a:sym typeface="Calibri"/>
              </a:rPr>
              <a:t>Guardar clasificación + metadatos en una base.</a:t>
            </a:r>
            <a:endParaRPr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s-419" dirty="0">
                <a:latin typeface="Calibri"/>
                <a:ea typeface="Calibri"/>
                <a:cs typeface="Calibri"/>
                <a:sym typeface="Calibri"/>
              </a:rPr>
              <a:t>Generación automática de resúmenes ejecutivos</a:t>
            </a:r>
            <a:endParaRPr dirty="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118452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s">
                <a:latin typeface="Calibri"/>
                <a:ea typeface="Calibri"/>
                <a:cs typeface="Calibri"/>
                <a:sym typeface="Calibri"/>
              </a:rPr>
              <a:t>Escenario para la creación de facturas desde Google Docs</a:t>
            </a:r>
            <a:endParaRPr>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6"/>
          <p:cNvSpPr txBox="1">
            <a:spLocks noGrp="1"/>
          </p:cNvSpPr>
          <p:nvPr>
            <p:ph type="body" idx="1"/>
          </p:nvPr>
        </p:nvSpPr>
        <p:spPr>
          <a:xfrm>
            <a:off x="311700" y="525900"/>
            <a:ext cx="8520600" cy="4043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Todos los meses recibimos </a:t>
            </a:r>
            <a:r>
              <a:rPr lang="es" u="sng">
                <a:solidFill>
                  <a:schemeClr val="hlink"/>
                </a:solidFill>
                <a:hlinkClick r:id="rId3"/>
              </a:rPr>
              <a:t>una planilla de Google </a:t>
            </a:r>
            <a:r>
              <a:rPr lang="es"/>
              <a:t>con los datos de las reservas del mes. Esa planilla estará en una carpeta determinada, por ejemplo:</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pic>
        <p:nvPicPr>
          <p:cNvPr id="105" name="Google Shape;105;p26"/>
          <p:cNvPicPr preferRelativeResize="0"/>
          <p:nvPr/>
        </p:nvPicPr>
        <p:blipFill rotWithShape="1">
          <a:blip r:embed="rId4">
            <a:alphaModFix/>
          </a:blip>
          <a:srcRect/>
          <a:stretch/>
        </p:blipFill>
        <p:spPr>
          <a:xfrm>
            <a:off x="1393163" y="1394900"/>
            <a:ext cx="6140329" cy="2636100"/>
          </a:xfrm>
          <a:prstGeom prst="rect">
            <a:avLst/>
          </a:prstGeom>
          <a:noFill/>
          <a:ln>
            <a:noFill/>
          </a:ln>
        </p:spPr>
      </p:pic>
      <p:sp>
        <p:nvSpPr>
          <p:cNvPr id="106" name="Google Shape;106;p26"/>
          <p:cNvSpPr txBox="1"/>
          <p:nvPr/>
        </p:nvSpPr>
        <p:spPr>
          <a:xfrm>
            <a:off x="184500" y="4203975"/>
            <a:ext cx="8775000" cy="78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1800"/>
              <a:buFont typeface="Arial"/>
              <a:buNone/>
            </a:pPr>
            <a:r>
              <a:rPr lang="es" sz="1800" b="0" i="0" u="none" strike="noStrike" cap="none">
                <a:solidFill>
                  <a:schemeClr val="dk2"/>
                </a:solidFill>
                <a:latin typeface="Arial"/>
                <a:ea typeface="Arial"/>
                <a:cs typeface="Arial"/>
                <a:sym typeface="Arial"/>
              </a:rPr>
              <a:t>En primer lugar, queremos guardar todos los datos en una única planilla que integre esta información.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p:nvPr/>
        </p:nvSpPr>
        <p:spPr>
          <a:xfrm>
            <a:off x="184500" y="271375"/>
            <a:ext cx="8775000" cy="1252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s" sz="1800" b="0" i="0" u="none" strike="noStrike" cap="none">
                <a:solidFill>
                  <a:schemeClr val="dk2"/>
                </a:solidFill>
                <a:latin typeface="Arial"/>
                <a:ea typeface="Arial"/>
                <a:cs typeface="Arial"/>
                <a:sym typeface="Arial"/>
              </a:rPr>
              <a:t>En primer lugar, queremos guardar todos los datos en una única planilla que integre esta información. </a:t>
            </a: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200"/>
              </a:spcBef>
              <a:spcAft>
                <a:spcPts val="1200"/>
              </a:spcAft>
              <a:buClr>
                <a:srgbClr val="000000"/>
              </a:buClr>
              <a:buSzPts val="1800"/>
              <a:buFont typeface="Arial"/>
              <a:buNone/>
            </a:pPr>
            <a:r>
              <a:rPr lang="es" sz="1800" b="0" i="0" u="none" strike="noStrike" cap="none">
                <a:solidFill>
                  <a:schemeClr val="dk2"/>
                </a:solidFill>
                <a:latin typeface="Arial"/>
                <a:ea typeface="Arial"/>
                <a:cs typeface="Arial"/>
                <a:sym typeface="Arial"/>
              </a:rPr>
              <a:t>Entonces, creamos la planilla histórico con el mismo encabezado que la original.</a:t>
            </a:r>
            <a:endParaRPr sz="1800" b="0" i="0" u="none" strike="noStrike" cap="none">
              <a:solidFill>
                <a:schemeClr val="dk2"/>
              </a:solidFill>
              <a:latin typeface="Arial"/>
              <a:ea typeface="Arial"/>
              <a:cs typeface="Arial"/>
              <a:sym typeface="Arial"/>
            </a:endParaRPr>
          </a:p>
        </p:txBody>
      </p:sp>
      <p:pic>
        <p:nvPicPr>
          <p:cNvPr id="112" name="Google Shape;112;p27"/>
          <p:cNvPicPr preferRelativeResize="0"/>
          <p:nvPr/>
        </p:nvPicPr>
        <p:blipFill rotWithShape="1">
          <a:blip r:embed="rId3">
            <a:alphaModFix/>
          </a:blip>
          <a:srcRect/>
          <a:stretch/>
        </p:blipFill>
        <p:spPr>
          <a:xfrm>
            <a:off x="152400" y="1699650"/>
            <a:ext cx="8839200" cy="221205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159300" y="329825"/>
            <a:ext cx="3517500" cy="19674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s" sz="1900">
                <a:latin typeface="Calibri"/>
                <a:ea typeface="Calibri"/>
                <a:cs typeface="Calibri"/>
                <a:sym typeface="Calibri"/>
              </a:rPr>
              <a:t>Desde Make, configuramos un módulo para monitorear los nuevos archivos que se suben a la carpeta </a:t>
            </a:r>
            <a:endParaRPr sz="1900">
              <a:latin typeface="Calibri"/>
              <a:ea typeface="Calibri"/>
              <a:cs typeface="Calibri"/>
              <a:sym typeface="Calibri"/>
            </a:endParaRPr>
          </a:p>
          <a:p>
            <a:pPr marL="0" lvl="0" indent="0" algn="l" rtl="0">
              <a:lnSpc>
                <a:spcPct val="115000"/>
              </a:lnSpc>
              <a:spcBef>
                <a:spcPts val="1200"/>
              </a:spcBef>
              <a:spcAft>
                <a:spcPts val="1200"/>
              </a:spcAft>
              <a:buSzPts val="1800"/>
              <a:buNone/>
            </a:pPr>
            <a:r>
              <a:rPr lang="es" sz="1400">
                <a:highlight>
                  <a:schemeClr val="accent6"/>
                </a:highlight>
                <a:latin typeface="Calibri"/>
                <a:ea typeface="Calibri"/>
                <a:cs typeface="Calibri"/>
                <a:sym typeface="Calibri"/>
              </a:rPr>
              <a:t>MAKE / Gestión Hotelera / Reserva Mensual</a:t>
            </a:r>
            <a:endParaRPr sz="1400">
              <a:highlight>
                <a:schemeClr val="accent6"/>
              </a:highlight>
              <a:latin typeface="Calibri"/>
              <a:ea typeface="Calibri"/>
              <a:cs typeface="Calibri"/>
              <a:sym typeface="Calibri"/>
            </a:endParaRPr>
          </a:p>
        </p:txBody>
      </p:sp>
      <p:pic>
        <p:nvPicPr>
          <p:cNvPr id="118" name="Google Shape;118;p28"/>
          <p:cNvPicPr preferRelativeResize="0"/>
          <p:nvPr/>
        </p:nvPicPr>
        <p:blipFill rotWithShape="1">
          <a:blip r:embed="rId3">
            <a:alphaModFix/>
          </a:blip>
          <a:srcRect/>
          <a:stretch/>
        </p:blipFill>
        <p:spPr>
          <a:xfrm>
            <a:off x="3829243" y="0"/>
            <a:ext cx="5003064" cy="5143501"/>
          </a:xfrm>
          <a:prstGeom prst="rect">
            <a:avLst/>
          </a:prstGeom>
          <a:noFill/>
          <a:ln>
            <a:noFill/>
          </a:ln>
        </p:spPr>
      </p:pic>
      <p:pic>
        <p:nvPicPr>
          <p:cNvPr id="119" name="Google Shape;119;p28"/>
          <p:cNvPicPr preferRelativeResize="0"/>
          <p:nvPr/>
        </p:nvPicPr>
        <p:blipFill rotWithShape="1">
          <a:blip r:embed="rId4">
            <a:alphaModFix/>
          </a:blip>
          <a:srcRect l="20490" r="31990"/>
          <a:stretch/>
        </p:blipFill>
        <p:spPr>
          <a:xfrm>
            <a:off x="159298" y="2386700"/>
            <a:ext cx="2917724" cy="2636100"/>
          </a:xfrm>
          <a:prstGeom prst="rect">
            <a:avLst/>
          </a:prstGeom>
          <a:noFill/>
          <a:ln>
            <a:noFill/>
          </a:ln>
        </p:spPr>
      </p:pic>
      <p:sp>
        <p:nvSpPr>
          <p:cNvPr id="120" name="Google Shape;120;p28"/>
          <p:cNvSpPr/>
          <p:nvPr/>
        </p:nvSpPr>
        <p:spPr>
          <a:xfrm>
            <a:off x="100150" y="1766875"/>
            <a:ext cx="3517500" cy="530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8"/>
          <p:cNvSpPr/>
          <p:nvPr/>
        </p:nvSpPr>
        <p:spPr>
          <a:xfrm>
            <a:off x="100150" y="2571750"/>
            <a:ext cx="2744700" cy="530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8"/>
          <p:cNvSpPr/>
          <p:nvPr/>
        </p:nvSpPr>
        <p:spPr>
          <a:xfrm>
            <a:off x="5834250" y="2724150"/>
            <a:ext cx="2917800" cy="530400"/>
          </a:xfrm>
          <a:prstGeom prst="rect">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8"/>
          <p:cNvSpPr/>
          <p:nvPr/>
        </p:nvSpPr>
        <p:spPr>
          <a:xfrm>
            <a:off x="159300" y="3615700"/>
            <a:ext cx="1741500" cy="4623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8"/>
          <p:cNvSpPr/>
          <p:nvPr/>
        </p:nvSpPr>
        <p:spPr>
          <a:xfrm>
            <a:off x="5834250" y="3415925"/>
            <a:ext cx="2917800" cy="4623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8"/>
          <p:cNvSpPr txBox="1"/>
          <p:nvPr/>
        </p:nvSpPr>
        <p:spPr>
          <a:xfrm rot="-129164">
            <a:off x="1990731" y="3655940"/>
            <a:ext cx="3921368" cy="58479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s" sz="1300" b="0" i="0" u="none" strike="noStrike" cap="none">
                <a:solidFill>
                  <a:schemeClr val="dk2"/>
                </a:solidFill>
                <a:latin typeface="Calibri"/>
                <a:ea typeface="Calibri"/>
                <a:cs typeface="Calibri"/>
                <a:sym typeface="Calibri"/>
              </a:rPr>
              <a:t>si siempre es una planilla de Google, marcamos esta opción</a:t>
            </a:r>
            <a:endParaRPr sz="1300" b="0" i="0" u="none" strike="noStrike" cap="none">
              <a:solidFill>
                <a:schemeClr val="dk2"/>
              </a:solidFill>
              <a:latin typeface="Calibri"/>
              <a:ea typeface="Calibri"/>
              <a:cs typeface="Calibri"/>
              <a:sym typeface="Calibri"/>
            </a:endParaRPr>
          </a:p>
        </p:txBody>
      </p:sp>
      <p:cxnSp>
        <p:nvCxnSpPr>
          <p:cNvPr id="126" name="Google Shape;126;p28"/>
          <p:cNvCxnSpPr>
            <a:endCxn id="124" idx="1"/>
          </p:cNvCxnSpPr>
          <p:nvPr/>
        </p:nvCxnSpPr>
        <p:spPr>
          <a:xfrm rot="10800000" flipH="1">
            <a:off x="2053050" y="3647075"/>
            <a:ext cx="3781200" cy="199800"/>
          </a:xfrm>
          <a:prstGeom prst="straightConnector1">
            <a:avLst/>
          </a:prstGeom>
          <a:noFill/>
          <a:ln w="19050" cap="flat" cmpd="sng">
            <a:solidFill>
              <a:schemeClr val="accent5"/>
            </a:solidFill>
            <a:prstDash val="dash"/>
            <a:round/>
            <a:headEnd type="none" w="sm" len="sm"/>
            <a:tailEnd type="none" w="sm" len="sm"/>
          </a:ln>
        </p:spPr>
      </p:cxnSp>
      <p:cxnSp>
        <p:nvCxnSpPr>
          <p:cNvPr id="127" name="Google Shape;127;p28"/>
          <p:cNvCxnSpPr>
            <a:stCxn id="121" idx="3"/>
            <a:endCxn id="122" idx="1"/>
          </p:cNvCxnSpPr>
          <p:nvPr/>
        </p:nvCxnSpPr>
        <p:spPr>
          <a:xfrm>
            <a:off x="2844850" y="2836950"/>
            <a:ext cx="2989500" cy="152400"/>
          </a:xfrm>
          <a:prstGeom prst="straightConnector1">
            <a:avLst/>
          </a:prstGeom>
          <a:noFill/>
          <a:ln w="19050" cap="flat" cmpd="sng">
            <a:solidFill>
              <a:srgbClr val="FF9900"/>
            </a:solidFill>
            <a:prstDash val="dash"/>
            <a:round/>
            <a:headEnd type="none" w="sm" len="sm"/>
            <a:tailEnd type="none" w="sm" len="sm"/>
          </a:ln>
        </p:spPr>
      </p:cxnSp>
      <p:cxnSp>
        <p:nvCxnSpPr>
          <p:cNvPr id="128" name="Google Shape;128;p28"/>
          <p:cNvCxnSpPr>
            <a:stCxn id="120" idx="3"/>
            <a:endCxn id="122" idx="1"/>
          </p:cNvCxnSpPr>
          <p:nvPr/>
        </p:nvCxnSpPr>
        <p:spPr>
          <a:xfrm>
            <a:off x="3617650" y="2032075"/>
            <a:ext cx="2216700" cy="957300"/>
          </a:xfrm>
          <a:prstGeom prst="straightConnector1">
            <a:avLst/>
          </a:prstGeom>
          <a:noFill/>
          <a:ln w="19050" cap="flat" cmpd="sng">
            <a:solidFill>
              <a:srgbClr val="FF9900"/>
            </a:solidFill>
            <a:prstDash val="dash"/>
            <a:round/>
            <a:headEnd type="none" w="sm" len="sm"/>
            <a:tailEnd type="none" w="sm" len="sm"/>
          </a:ln>
        </p:spPr>
      </p:cxnSp>
      <p:sp>
        <p:nvSpPr>
          <p:cNvPr id="129" name="Google Shape;129;p28"/>
          <p:cNvSpPr/>
          <p:nvPr/>
        </p:nvSpPr>
        <p:spPr>
          <a:xfrm>
            <a:off x="100150" y="1056375"/>
            <a:ext cx="1800600" cy="3342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8"/>
          <p:cNvSpPr/>
          <p:nvPr/>
        </p:nvSpPr>
        <p:spPr>
          <a:xfrm>
            <a:off x="5834250" y="1543225"/>
            <a:ext cx="2989500" cy="3342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31" name="Google Shape;131;p28"/>
          <p:cNvCxnSpPr>
            <a:stCxn id="129" idx="3"/>
            <a:endCxn id="130" idx="1"/>
          </p:cNvCxnSpPr>
          <p:nvPr/>
        </p:nvCxnSpPr>
        <p:spPr>
          <a:xfrm>
            <a:off x="1900750" y="1223475"/>
            <a:ext cx="3933600" cy="486900"/>
          </a:xfrm>
          <a:prstGeom prst="straightConnector1">
            <a:avLst/>
          </a:prstGeom>
          <a:noFill/>
          <a:ln w="19050" cap="flat" cmpd="sng">
            <a:solidFill>
              <a:srgbClr val="F1C232"/>
            </a:solidFill>
            <a:prstDash val="dash"/>
            <a:round/>
            <a:headEnd type="none" w="sm" len="sm"/>
            <a:tailEnd type="none" w="sm" len="sm"/>
          </a:ln>
        </p:spPr>
      </p:cxnSp>
      <p:sp>
        <p:nvSpPr>
          <p:cNvPr id="132" name="Google Shape;132;p28"/>
          <p:cNvSpPr txBox="1"/>
          <p:nvPr/>
        </p:nvSpPr>
        <p:spPr>
          <a:xfrm rot="-1577">
            <a:off x="5948550" y="4040355"/>
            <a:ext cx="1961700" cy="3849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300"/>
              <a:buFont typeface="Arial"/>
              <a:buNone/>
            </a:pPr>
            <a:r>
              <a:rPr lang="es" sz="1300" b="0" i="0" u="none" strike="noStrike" cap="none">
                <a:solidFill>
                  <a:schemeClr val="dk2"/>
                </a:solidFill>
                <a:latin typeface="Calibri"/>
                <a:ea typeface="Calibri"/>
                <a:cs typeface="Calibri"/>
                <a:sym typeface="Calibri"/>
              </a:rPr>
              <a:t>se sube uno por mes</a:t>
            </a:r>
            <a:endParaRPr sz="1300" b="0" i="0" u="none" strike="noStrike" cap="none">
              <a:solidFill>
                <a:schemeClr val="dk2"/>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9"/>
          <p:cNvPicPr preferRelativeResize="0"/>
          <p:nvPr/>
        </p:nvPicPr>
        <p:blipFill rotWithShape="1">
          <a:blip r:embed="rId3">
            <a:alphaModFix/>
          </a:blip>
          <a:srcRect/>
          <a:stretch/>
        </p:blipFill>
        <p:spPr>
          <a:xfrm>
            <a:off x="2739068" y="-80725"/>
            <a:ext cx="4703814" cy="5143500"/>
          </a:xfrm>
          <a:prstGeom prst="rect">
            <a:avLst/>
          </a:prstGeom>
          <a:noFill/>
          <a:ln>
            <a:noFill/>
          </a:ln>
        </p:spPr>
      </p:pic>
      <p:sp>
        <p:nvSpPr>
          <p:cNvPr id="138" name="Google Shape;138;p29"/>
          <p:cNvSpPr txBox="1">
            <a:spLocks noGrp="1"/>
          </p:cNvSpPr>
          <p:nvPr>
            <p:ph type="body" idx="1"/>
          </p:nvPr>
        </p:nvSpPr>
        <p:spPr>
          <a:xfrm>
            <a:off x="200925" y="128150"/>
            <a:ext cx="2635500" cy="3736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Con el módulo anterior tenemos </a:t>
            </a:r>
            <a:r>
              <a:rPr lang="es">
                <a:highlight>
                  <a:srgbClr val="FFFF00"/>
                </a:highlight>
                <a:latin typeface="Calibri"/>
                <a:ea typeface="Calibri"/>
                <a:cs typeface="Calibri"/>
                <a:sym typeface="Calibri"/>
              </a:rPr>
              <a:t>identificado el archivo (File ID)</a:t>
            </a:r>
            <a:r>
              <a:rPr lang="es">
                <a:latin typeface="Calibri"/>
                <a:ea typeface="Calibri"/>
                <a:cs typeface="Calibri"/>
                <a:sym typeface="Calibri"/>
              </a:rPr>
              <a:t>.</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Incorporamos el módulo </a:t>
            </a:r>
            <a:r>
              <a:rPr lang="es" b="1">
                <a:latin typeface="Calibri"/>
                <a:ea typeface="Calibri"/>
                <a:cs typeface="Calibri"/>
                <a:sym typeface="Calibri"/>
              </a:rPr>
              <a:t>Get Range Values</a:t>
            </a:r>
            <a:r>
              <a:rPr lang="es">
                <a:latin typeface="Calibri"/>
                <a:ea typeface="Calibri"/>
                <a:cs typeface="Calibri"/>
                <a:sym typeface="Calibri"/>
              </a:rPr>
              <a:t> y establecemos </a:t>
            </a:r>
            <a:r>
              <a:rPr lang="es">
                <a:highlight>
                  <a:srgbClr val="93C47D"/>
                </a:highlight>
                <a:latin typeface="Calibri"/>
                <a:ea typeface="Calibri"/>
                <a:cs typeface="Calibri"/>
                <a:sym typeface="Calibri"/>
              </a:rPr>
              <a:t>el rango de filas</a:t>
            </a:r>
            <a:r>
              <a:rPr lang="es">
                <a:latin typeface="Calibri"/>
                <a:ea typeface="Calibri"/>
                <a:cs typeface="Calibri"/>
                <a:sym typeface="Calibri"/>
              </a:rPr>
              <a:t> a obtener y la </a:t>
            </a:r>
            <a:r>
              <a:rPr lang="es">
                <a:highlight>
                  <a:srgbClr val="93C47D"/>
                </a:highlight>
                <a:latin typeface="Calibri"/>
                <a:ea typeface="Calibri"/>
                <a:cs typeface="Calibri"/>
                <a:sym typeface="Calibri"/>
              </a:rPr>
              <a:t>fila de encabezado</a:t>
            </a:r>
            <a:r>
              <a:rPr lang="es">
                <a:latin typeface="Calibri"/>
                <a:ea typeface="Calibri"/>
                <a:cs typeface="Calibri"/>
                <a:sym typeface="Calibri"/>
              </a:rPr>
              <a:t>.</a:t>
            </a:r>
            <a:endParaRPr>
              <a:latin typeface="Calibri"/>
              <a:ea typeface="Calibri"/>
              <a:cs typeface="Calibri"/>
              <a:sym typeface="Calibri"/>
            </a:endParaRPr>
          </a:p>
        </p:txBody>
      </p:sp>
      <p:sp>
        <p:nvSpPr>
          <p:cNvPr id="139" name="Google Shape;139;p29"/>
          <p:cNvSpPr/>
          <p:nvPr/>
        </p:nvSpPr>
        <p:spPr>
          <a:xfrm>
            <a:off x="7643900" y="870975"/>
            <a:ext cx="716100" cy="4623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File ID</a:t>
            </a:r>
            <a:endParaRPr sz="1400" b="0" i="0" u="none" strike="noStrike" cap="none">
              <a:solidFill>
                <a:srgbClr val="000000"/>
              </a:solidFill>
              <a:latin typeface="Calibri"/>
              <a:ea typeface="Calibri"/>
              <a:cs typeface="Calibri"/>
              <a:sym typeface="Calibri"/>
            </a:endParaRPr>
          </a:p>
        </p:txBody>
      </p:sp>
      <p:cxnSp>
        <p:nvCxnSpPr>
          <p:cNvPr id="140" name="Google Shape;140;p29"/>
          <p:cNvCxnSpPr>
            <a:endCxn id="139" idx="1"/>
          </p:cNvCxnSpPr>
          <p:nvPr/>
        </p:nvCxnSpPr>
        <p:spPr>
          <a:xfrm>
            <a:off x="5476700" y="1051425"/>
            <a:ext cx="2167200" cy="50700"/>
          </a:xfrm>
          <a:prstGeom prst="straightConnector1">
            <a:avLst/>
          </a:prstGeom>
          <a:noFill/>
          <a:ln w="19050" cap="flat" cmpd="sng">
            <a:solidFill>
              <a:schemeClr val="accent4"/>
            </a:solidFill>
            <a:prstDash val="dash"/>
            <a:round/>
            <a:headEnd type="none" w="sm" len="sm"/>
            <a:tailEnd type="none" w="sm" len="sm"/>
          </a:ln>
        </p:spPr>
      </p:cxnSp>
      <p:sp>
        <p:nvSpPr>
          <p:cNvPr id="141" name="Google Shape;141;p29"/>
          <p:cNvSpPr/>
          <p:nvPr/>
        </p:nvSpPr>
        <p:spPr>
          <a:xfrm>
            <a:off x="5476775" y="2677475"/>
            <a:ext cx="1301700" cy="356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Rango de filas</a:t>
            </a:r>
            <a:endParaRPr sz="1400" b="0" i="0" u="none" strike="noStrike" cap="none">
              <a:solidFill>
                <a:srgbClr val="000000"/>
              </a:solidFill>
              <a:latin typeface="Calibri"/>
              <a:ea typeface="Calibri"/>
              <a:cs typeface="Calibri"/>
              <a:sym typeface="Calibri"/>
            </a:endParaRPr>
          </a:p>
        </p:txBody>
      </p:sp>
      <p:sp>
        <p:nvSpPr>
          <p:cNvPr id="142" name="Google Shape;142;p29"/>
          <p:cNvSpPr/>
          <p:nvPr/>
        </p:nvSpPr>
        <p:spPr>
          <a:xfrm>
            <a:off x="5192675" y="3864675"/>
            <a:ext cx="1585800" cy="356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Fila de encabezado</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Error</a:t>
            </a:r>
            <a:endParaRPr b="1"/>
          </a:p>
        </p:txBody>
      </p:sp>
      <p:sp>
        <p:nvSpPr>
          <p:cNvPr id="148" name="Google Shape;148;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Hay que tener en cuenta que si la planilla está guardada como xlsx podemos tener errores.</a:t>
            </a:r>
            <a:endParaRPr/>
          </a:p>
          <a:p>
            <a:pPr marL="0" lvl="0" indent="0" algn="l" rtl="0">
              <a:spcBef>
                <a:spcPts val="1200"/>
              </a:spcBef>
              <a:spcAft>
                <a:spcPts val="1200"/>
              </a:spcAft>
              <a:buNone/>
            </a:pPr>
            <a:r>
              <a:rPr lang="es"/>
              <a:t>Para evitar esto, hay que abrirla, guardar como hoja de cálculo y trabajar con la que no tiene el .xlsx</a:t>
            </a:r>
            <a:endParaRPr/>
          </a:p>
        </p:txBody>
      </p:sp>
      <p:pic>
        <p:nvPicPr>
          <p:cNvPr id="149" name="Google Shape;149;p30"/>
          <p:cNvPicPr preferRelativeResize="0"/>
          <p:nvPr/>
        </p:nvPicPr>
        <p:blipFill>
          <a:blip r:embed="rId3">
            <a:alphaModFix/>
          </a:blip>
          <a:stretch>
            <a:fillRect/>
          </a:stretch>
        </p:blipFill>
        <p:spPr>
          <a:xfrm>
            <a:off x="437857" y="2823425"/>
            <a:ext cx="3736525" cy="2403100"/>
          </a:xfrm>
          <a:prstGeom prst="rect">
            <a:avLst/>
          </a:prstGeom>
          <a:noFill/>
          <a:ln>
            <a:noFill/>
          </a:ln>
        </p:spPr>
      </p:pic>
      <p:pic>
        <p:nvPicPr>
          <p:cNvPr id="150" name="Google Shape;150;p30"/>
          <p:cNvPicPr preferRelativeResize="0"/>
          <p:nvPr/>
        </p:nvPicPr>
        <p:blipFill>
          <a:blip r:embed="rId4">
            <a:alphaModFix/>
          </a:blip>
          <a:stretch>
            <a:fillRect/>
          </a:stretch>
        </p:blipFill>
        <p:spPr>
          <a:xfrm>
            <a:off x="4713581" y="2980727"/>
            <a:ext cx="4234869" cy="1376325"/>
          </a:xfrm>
          <a:prstGeom prst="rect">
            <a:avLst/>
          </a:prstGeom>
          <a:noFill/>
          <a:ln>
            <a:noFill/>
          </a:ln>
        </p:spPr>
      </p:pic>
      <p:sp>
        <p:nvSpPr>
          <p:cNvPr id="151" name="Google Shape;151;p30"/>
          <p:cNvSpPr/>
          <p:nvPr/>
        </p:nvSpPr>
        <p:spPr>
          <a:xfrm>
            <a:off x="730550" y="4703625"/>
            <a:ext cx="3443700" cy="351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0"/>
          <p:cNvSpPr/>
          <p:nvPr/>
        </p:nvSpPr>
        <p:spPr>
          <a:xfrm>
            <a:off x="4878225" y="3739250"/>
            <a:ext cx="3443700" cy="351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30"/>
          <p:cNvSpPr/>
          <p:nvPr/>
        </p:nvSpPr>
        <p:spPr>
          <a:xfrm>
            <a:off x="4878225" y="3136625"/>
            <a:ext cx="34437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0"/>
          <p:cNvSpPr/>
          <p:nvPr/>
        </p:nvSpPr>
        <p:spPr>
          <a:xfrm>
            <a:off x="730550" y="2823425"/>
            <a:ext cx="34437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55" name="Google Shape;155;p30"/>
          <p:cNvCxnSpPr>
            <a:stCxn id="153" idx="0"/>
            <a:endCxn id="154" idx="3"/>
          </p:cNvCxnSpPr>
          <p:nvPr/>
        </p:nvCxnSpPr>
        <p:spPr>
          <a:xfrm rot="10800000">
            <a:off x="4174275" y="2999525"/>
            <a:ext cx="2425800" cy="137100"/>
          </a:xfrm>
          <a:prstGeom prst="straightConnector1">
            <a:avLst/>
          </a:prstGeom>
          <a:noFill/>
          <a:ln w="19050" cap="flat" cmpd="sng">
            <a:solidFill>
              <a:srgbClr val="FF0000"/>
            </a:solidFill>
            <a:prstDash val="solid"/>
            <a:round/>
            <a:headEnd type="none" w="med" len="med"/>
            <a:tailEnd type="triangle" w="med" len="med"/>
          </a:ln>
        </p:spPr>
      </p:cxnSp>
      <p:cxnSp>
        <p:nvCxnSpPr>
          <p:cNvPr id="156" name="Google Shape;156;p30"/>
          <p:cNvCxnSpPr>
            <a:stCxn id="151" idx="3"/>
            <a:endCxn id="152" idx="2"/>
          </p:cNvCxnSpPr>
          <p:nvPr/>
        </p:nvCxnSpPr>
        <p:spPr>
          <a:xfrm rot="10800000" flipH="1">
            <a:off x="4174250" y="4091175"/>
            <a:ext cx="2425800" cy="788400"/>
          </a:xfrm>
          <a:prstGeom prst="straightConnector1">
            <a:avLst/>
          </a:prstGeom>
          <a:noFill/>
          <a:ln w="19050" cap="flat" cmpd="sng">
            <a:solidFill>
              <a:srgbClr val="0000FF"/>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p10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101" name="Google Shape;2101;p10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p:txBody>
      </p:sp>
      <p:pic>
        <p:nvPicPr>
          <p:cNvPr id="2102" name="Google Shape;2102;p104"/>
          <p:cNvPicPr preferRelativeResize="0"/>
          <p:nvPr/>
        </p:nvPicPr>
        <p:blipFill rotWithShape="1">
          <a:blip r:embed="rId3">
            <a:alphaModFix/>
          </a:blip>
          <a:srcRect/>
          <a:stretch/>
        </p:blipFill>
        <p:spPr>
          <a:xfrm>
            <a:off x="3439975" y="2112875"/>
            <a:ext cx="5610326" cy="2962549"/>
          </a:xfrm>
          <a:prstGeom prst="rect">
            <a:avLst/>
          </a:prstGeom>
          <a:noFill/>
          <a:ln>
            <a:noFill/>
          </a:ln>
        </p:spPr>
      </p:pic>
      <p:pic>
        <p:nvPicPr>
          <p:cNvPr id="2103" name="Google Shape;2103;p104"/>
          <p:cNvPicPr preferRelativeResize="0"/>
          <p:nvPr/>
        </p:nvPicPr>
        <p:blipFill rotWithShape="1">
          <a:blip r:embed="rId4">
            <a:alphaModFix/>
          </a:blip>
          <a:srcRect/>
          <a:stretch/>
        </p:blipFill>
        <p:spPr>
          <a:xfrm>
            <a:off x="132225" y="0"/>
            <a:ext cx="6344787" cy="2809950"/>
          </a:xfrm>
          <a:prstGeom prst="rect">
            <a:avLst/>
          </a:prstGeom>
          <a:noFill/>
          <a:ln>
            <a:noFill/>
          </a:ln>
        </p:spPr>
      </p:pic>
      <p:sp>
        <p:nvSpPr>
          <p:cNvPr id="2104" name="Google Shape;2104;p104"/>
          <p:cNvSpPr txBox="1">
            <a:spLocks noGrp="1"/>
          </p:cNvSpPr>
          <p:nvPr>
            <p:ph type="title"/>
          </p:nvPr>
        </p:nvSpPr>
        <p:spPr>
          <a:xfrm>
            <a:off x="311700" y="39961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Mapping</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1"/>
          <p:cNvPicPr preferRelativeResize="0"/>
          <p:nvPr/>
        </p:nvPicPr>
        <p:blipFill rotWithShape="1">
          <a:blip r:embed="rId3">
            <a:alphaModFix/>
          </a:blip>
          <a:srcRect/>
          <a:stretch/>
        </p:blipFill>
        <p:spPr>
          <a:xfrm>
            <a:off x="3287743" y="0"/>
            <a:ext cx="4703814" cy="5143500"/>
          </a:xfrm>
          <a:prstGeom prst="rect">
            <a:avLst/>
          </a:prstGeom>
          <a:noFill/>
          <a:ln>
            <a:noFill/>
          </a:ln>
        </p:spPr>
      </p:pic>
      <p:sp>
        <p:nvSpPr>
          <p:cNvPr id="162" name="Google Shape;162;p31"/>
          <p:cNvSpPr txBox="1">
            <a:spLocks noGrp="1"/>
          </p:cNvSpPr>
          <p:nvPr>
            <p:ph type="body" idx="1"/>
          </p:nvPr>
        </p:nvSpPr>
        <p:spPr>
          <a:xfrm>
            <a:off x="0" y="151225"/>
            <a:ext cx="2962200" cy="3054900"/>
          </a:xfrm>
          <a:prstGeom prst="rect">
            <a:avLst/>
          </a:prstGeom>
          <a:solidFill>
            <a:srgbClr val="F8F8F8"/>
          </a:solid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Si sabemos que siempre la hoja tiene el mismo nombre, por ejemplo “Sheet1”, ingresamos el nombre aquí.</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Si no sabemos con certeza qué nombre tendrá la hoja ponemos el módulo </a:t>
            </a:r>
            <a:r>
              <a:rPr lang="es" b="1">
                <a:highlight>
                  <a:srgbClr val="D9EAD3"/>
                </a:highlight>
                <a:latin typeface="Calibri"/>
                <a:ea typeface="Calibri"/>
                <a:cs typeface="Calibri"/>
                <a:sym typeface="Calibri"/>
              </a:rPr>
              <a:t>List Sheets </a:t>
            </a:r>
            <a:r>
              <a:rPr lang="es">
                <a:latin typeface="Calibri"/>
                <a:ea typeface="Calibri"/>
                <a:cs typeface="Calibri"/>
                <a:sym typeface="Calibri"/>
              </a:rPr>
              <a:t>entre</a:t>
            </a:r>
            <a:r>
              <a:rPr lang="es">
                <a:highlight>
                  <a:schemeClr val="accent6"/>
                </a:highlight>
                <a:latin typeface="Calibri"/>
                <a:ea typeface="Calibri"/>
                <a:cs typeface="Calibri"/>
                <a:sym typeface="Calibri"/>
              </a:rPr>
              <a:t> Watch files in a folder</a:t>
            </a:r>
            <a:r>
              <a:rPr lang="es">
                <a:latin typeface="Calibri"/>
                <a:ea typeface="Calibri"/>
                <a:cs typeface="Calibri"/>
                <a:sym typeface="Calibri"/>
              </a:rPr>
              <a:t> (</a:t>
            </a:r>
            <a:r>
              <a:rPr lang="es">
                <a:highlight>
                  <a:schemeClr val="accent6"/>
                </a:highlight>
                <a:latin typeface="Calibri"/>
                <a:ea typeface="Calibri"/>
                <a:cs typeface="Calibri"/>
                <a:sym typeface="Calibri"/>
              </a:rPr>
              <a:t>anterior</a:t>
            </a:r>
            <a:r>
              <a:rPr lang="es">
                <a:latin typeface="Calibri"/>
                <a:ea typeface="Calibri"/>
                <a:cs typeface="Calibri"/>
                <a:sym typeface="Calibri"/>
              </a:rPr>
              <a:t>) y </a:t>
            </a:r>
            <a:r>
              <a:rPr lang="es">
                <a:solidFill>
                  <a:schemeClr val="lt1"/>
                </a:solidFill>
                <a:highlight>
                  <a:schemeClr val="accent5"/>
                </a:highlight>
                <a:latin typeface="Calibri"/>
                <a:ea typeface="Calibri"/>
                <a:cs typeface="Calibri"/>
                <a:sym typeface="Calibri"/>
              </a:rPr>
              <a:t>Get Range Values</a:t>
            </a:r>
            <a:r>
              <a:rPr lang="es">
                <a:latin typeface="Calibri"/>
                <a:ea typeface="Calibri"/>
                <a:cs typeface="Calibri"/>
                <a:sym typeface="Calibri"/>
              </a:rPr>
              <a:t> </a:t>
            </a:r>
            <a:endParaRPr>
              <a:latin typeface="Calibri"/>
              <a:ea typeface="Calibri"/>
              <a:cs typeface="Calibri"/>
              <a:sym typeface="Calibri"/>
            </a:endParaRPr>
          </a:p>
        </p:txBody>
      </p:sp>
      <p:sp>
        <p:nvSpPr>
          <p:cNvPr id="163" name="Google Shape;163;p31"/>
          <p:cNvSpPr/>
          <p:nvPr/>
        </p:nvSpPr>
        <p:spPr>
          <a:xfrm>
            <a:off x="1260275" y="774300"/>
            <a:ext cx="915900" cy="356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1"/>
          <p:cNvSpPr/>
          <p:nvPr/>
        </p:nvSpPr>
        <p:spPr>
          <a:xfrm>
            <a:off x="5266775" y="1987950"/>
            <a:ext cx="1010400" cy="3567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body" idx="1"/>
          </p:nvPr>
        </p:nvSpPr>
        <p:spPr>
          <a:xfrm>
            <a:off x="149925" y="105075"/>
            <a:ext cx="6030300" cy="13788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latin typeface="Calibri"/>
                <a:ea typeface="Calibri"/>
                <a:cs typeface="Calibri"/>
                <a:sym typeface="Calibri"/>
              </a:rPr>
              <a:t>Si la hoja no siempre tiene el mismo nombre, ponemos el módulo List Sheets entre</a:t>
            </a:r>
            <a:r>
              <a:rPr lang="es">
                <a:highlight>
                  <a:schemeClr val="accent6"/>
                </a:highlight>
                <a:latin typeface="Calibri"/>
                <a:ea typeface="Calibri"/>
                <a:cs typeface="Calibri"/>
                <a:sym typeface="Calibri"/>
              </a:rPr>
              <a:t> Watch files in a folder</a:t>
            </a:r>
            <a:r>
              <a:rPr lang="es">
                <a:latin typeface="Calibri"/>
                <a:ea typeface="Calibri"/>
                <a:cs typeface="Calibri"/>
                <a:sym typeface="Calibri"/>
              </a:rPr>
              <a:t> y </a:t>
            </a:r>
            <a:r>
              <a:rPr lang="es">
                <a:solidFill>
                  <a:schemeClr val="lt1"/>
                </a:solidFill>
                <a:highlight>
                  <a:schemeClr val="accent5"/>
                </a:highlight>
                <a:latin typeface="Calibri"/>
                <a:ea typeface="Calibri"/>
                <a:cs typeface="Calibri"/>
                <a:sym typeface="Calibri"/>
              </a:rPr>
              <a:t>Get Range Values</a:t>
            </a:r>
            <a:r>
              <a:rPr lang="es">
                <a:latin typeface="Calibri"/>
                <a:ea typeface="Calibri"/>
                <a:cs typeface="Calibri"/>
                <a:sym typeface="Calibri"/>
              </a:rPr>
              <a:t> </a:t>
            </a:r>
            <a:endParaRPr>
              <a:latin typeface="Calibri"/>
              <a:ea typeface="Calibri"/>
              <a:cs typeface="Calibri"/>
              <a:sym typeface="Calibri"/>
            </a:endParaRPr>
          </a:p>
        </p:txBody>
      </p:sp>
      <p:pic>
        <p:nvPicPr>
          <p:cNvPr id="170" name="Google Shape;170;p32"/>
          <p:cNvPicPr preferRelativeResize="0"/>
          <p:nvPr/>
        </p:nvPicPr>
        <p:blipFill rotWithShape="1">
          <a:blip r:embed="rId3">
            <a:alphaModFix/>
          </a:blip>
          <a:srcRect/>
          <a:stretch/>
        </p:blipFill>
        <p:spPr>
          <a:xfrm>
            <a:off x="-55200" y="1636275"/>
            <a:ext cx="8839200" cy="2609865"/>
          </a:xfrm>
          <a:prstGeom prst="rect">
            <a:avLst/>
          </a:prstGeom>
          <a:noFill/>
          <a:ln>
            <a:noFill/>
          </a:ln>
        </p:spPr>
      </p:pic>
      <p:pic>
        <p:nvPicPr>
          <p:cNvPr id="171" name="Google Shape;171;p32"/>
          <p:cNvPicPr preferRelativeResize="0"/>
          <p:nvPr/>
        </p:nvPicPr>
        <p:blipFill rotWithShape="1">
          <a:blip r:embed="rId4">
            <a:alphaModFix/>
          </a:blip>
          <a:srcRect/>
          <a:stretch/>
        </p:blipFill>
        <p:spPr>
          <a:xfrm>
            <a:off x="6387175" y="680044"/>
            <a:ext cx="2756825" cy="4463456"/>
          </a:xfrm>
          <a:prstGeom prst="rect">
            <a:avLst/>
          </a:prstGeom>
          <a:noFill/>
          <a:ln>
            <a:noFill/>
          </a:ln>
        </p:spPr>
      </p:pic>
      <p:sp>
        <p:nvSpPr>
          <p:cNvPr id="172" name="Google Shape;172;p32"/>
          <p:cNvSpPr/>
          <p:nvPr/>
        </p:nvSpPr>
        <p:spPr>
          <a:xfrm>
            <a:off x="3907375" y="3212075"/>
            <a:ext cx="716100" cy="4623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File ID</a:t>
            </a:r>
            <a:endParaRPr sz="1400" b="0" i="0" u="none" strike="noStrike" cap="none">
              <a:solidFill>
                <a:srgbClr val="000000"/>
              </a:solidFill>
              <a:latin typeface="Calibri"/>
              <a:ea typeface="Calibri"/>
              <a:cs typeface="Calibri"/>
              <a:sym typeface="Calibri"/>
            </a:endParaRPr>
          </a:p>
        </p:txBody>
      </p:sp>
      <p:sp>
        <p:nvSpPr>
          <p:cNvPr id="173" name="Google Shape;173;p32"/>
          <p:cNvSpPr/>
          <p:nvPr/>
        </p:nvSpPr>
        <p:spPr>
          <a:xfrm>
            <a:off x="7407538" y="2441875"/>
            <a:ext cx="716100" cy="4623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File ID</a:t>
            </a:r>
            <a:endParaRPr sz="1400" b="0" i="0" u="none" strike="noStrike" cap="none">
              <a:solidFill>
                <a:srgbClr val="000000"/>
              </a:solidFill>
              <a:latin typeface="Calibri"/>
              <a:ea typeface="Calibri"/>
              <a:cs typeface="Calibri"/>
              <a:sym typeface="Calibri"/>
            </a:endParaRPr>
          </a:p>
        </p:txBody>
      </p:sp>
      <p:sp>
        <p:nvSpPr>
          <p:cNvPr id="174" name="Google Shape;174;p32"/>
          <p:cNvSpPr/>
          <p:nvPr/>
        </p:nvSpPr>
        <p:spPr>
          <a:xfrm>
            <a:off x="7283163" y="3424625"/>
            <a:ext cx="716100" cy="4623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s" sz="1400" b="0" i="0" u="none" strike="noStrike" cap="none">
                <a:solidFill>
                  <a:srgbClr val="000000"/>
                </a:solidFill>
                <a:latin typeface="Calibri"/>
                <a:ea typeface="Calibri"/>
                <a:cs typeface="Calibri"/>
                <a:sym typeface="Calibri"/>
              </a:rPr>
              <a:t>Title</a:t>
            </a:r>
            <a:endParaRPr sz="1400" b="0" i="0" u="none" strike="noStrike" cap="none">
              <a:solidFill>
                <a:srgbClr val="000000"/>
              </a:solidFill>
              <a:latin typeface="Calibri"/>
              <a:ea typeface="Calibri"/>
              <a:cs typeface="Calibri"/>
              <a:sym typeface="Calibri"/>
            </a:endParaRPr>
          </a:p>
        </p:txBody>
      </p:sp>
      <p:sp>
        <p:nvSpPr>
          <p:cNvPr id="175" name="Google Shape;175;p32"/>
          <p:cNvSpPr/>
          <p:nvPr/>
        </p:nvSpPr>
        <p:spPr>
          <a:xfrm>
            <a:off x="1002125" y="514350"/>
            <a:ext cx="1029000" cy="33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2"/>
          <p:cNvSpPr/>
          <p:nvPr/>
        </p:nvSpPr>
        <p:spPr>
          <a:xfrm>
            <a:off x="1915675" y="3488525"/>
            <a:ext cx="1084200" cy="398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82" name="Google Shape;182;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83" name="Google Shape;183;p33"/>
          <p:cNvPicPr preferRelativeResize="0"/>
          <p:nvPr/>
        </p:nvPicPr>
        <p:blipFill rotWithShape="1">
          <a:blip r:embed="rId3">
            <a:alphaModFix/>
          </a:blip>
          <a:srcRect/>
          <a:stretch/>
        </p:blipFill>
        <p:spPr>
          <a:xfrm>
            <a:off x="0" y="338574"/>
            <a:ext cx="9143999" cy="4466352"/>
          </a:xfrm>
          <a:prstGeom prst="rect">
            <a:avLst/>
          </a:prstGeom>
          <a:noFill/>
          <a:ln>
            <a:noFill/>
          </a:ln>
        </p:spPr>
      </p:pic>
      <p:sp>
        <p:nvSpPr>
          <p:cNvPr id="184" name="Google Shape;184;p33"/>
          <p:cNvSpPr txBox="1">
            <a:spLocks noGrp="1"/>
          </p:cNvSpPr>
          <p:nvPr>
            <p:ph type="body" idx="1"/>
          </p:nvPr>
        </p:nvSpPr>
        <p:spPr>
          <a:xfrm>
            <a:off x="311700" y="783850"/>
            <a:ext cx="60303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440"/>
              <a:buNone/>
            </a:pPr>
            <a:r>
              <a:rPr lang="es" sz="1620">
                <a:latin typeface="Calibri"/>
                <a:ea typeface="Calibri"/>
                <a:cs typeface="Calibri"/>
                <a:sym typeface="Calibri"/>
              </a:rPr>
              <a:t>Finalmente copiamos las filas en la planilla “Histórico”.</a:t>
            </a:r>
            <a:endParaRPr sz="1620">
              <a:latin typeface="Calibri"/>
              <a:ea typeface="Calibri"/>
              <a:cs typeface="Calibri"/>
              <a:sym typeface="Calibri"/>
            </a:endParaRPr>
          </a:p>
          <a:p>
            <a:pPr marL="0" lvl="0" indent="0" algn="l" rtl="0">
              <a:lnSpc>
                <a:spcPct val="115000"/>
              </a:lnSpc>
              <a:spcBef>
                <a:spcPts val="1200"/>
              </a:spcBef>
              <a:spcAft>
                <a:spcPts val="1200"/>
              </a:spcAft>
              <a:buSzPts val="440"/>
              <a:buNone/>
            </a:pPr>
            <a:r>
              <a:rPr lang="es" sz="1620">
                <a:latin typeface="Calibri"/>
                <a:ea typeface="Calibri"/>
                <a:cs typeface="Calibri"/>
                <a:sym typeface="Calibri"/>
              </a:rPr>
              <a:t>Usamos el módulo “Add a Row”</a:t>
            </a:r>
            <a:endParaRPr sz="1620">
              <a:latin typeface="Calibri"/>
              <a:ea typeface="Calibri"/>
              <a:cs typeface="Calibri"/>
              <a:sym typeface="Calibri"/>
            </a:endParaRPr>
          </a:p>
        </p:txBody>
      </p:sp>
      <p:sp>
        <p:nvSpPr>
          <p:cNvPr id="185" name="Google Shape;185;p33"/>
          <p:cNvSpPr/>
          <p:nvPr/>
        </p:nvSpPr>
        <p:spPr>
          <a:xfrm>
            <a:off x="3987675" y="783850"/>
            <a:ext cx="1029000" cy="334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33"/>
          <p:cNvSpPr/>
          <p:nvPr/>
        </p:nvSpPr>
        <p:spPr>
          <a:xfrm>
            <a:off x="6712375" y="2357650"/>
            <a:ext cx="2364300" cy="639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body" idx="1"/>
          </p:nvPr>
        </p:nvSpPr>
        <p:spPr>
          <a:xfrm>
            <a:off x="1349625" y="61425"/>
            <a:ext cx="6030300" cy="5727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15000"/>
              </a:lnSpc>
              <a:spcBef>
                <a:spcPts val="0"/>
              </a:spcBef>
              <a:spcAft>
                <a:spcPts val="1200"/>
              </a:spcAft>
              <a:buSzPts val="1800"/>
              <a:buNone/>
            </a:pPr>
            <a:r>
              <a:rPr lang="es" sz="1600" b="1">
                <a:latin typeface="Calibri"/>
                <a:ea typeface="Calibri"/>
                <a:cs typeface="Calibri"/>
                <a:sym typeface="Calibri"/>
              </a:rPr>
              <a:t>Finalmente copiamos las filas en la planilla “Histórico”.</a:t>
            </a:r>
            <a:endParaRPr sz="1600" b="1">
              <a:latin typeface="Calibri"/>
              <a:ea typeface="Calibri"/>
              <a:cs typeface="Calibri"/>
              <a:sym typeface="Calibri"/>
            </a:endParaRPr>
          </a:p>
        </p:txBody>
      </p:sp>
      <p:pic>
        <p:nvPicPr>
          <p:cNvPr id="192" name="Google Shape;192;p34"/>
          <p:cNvPicPr preferRelativeResize="0"/>
          <p:nvPr/>
        </p:nvPicPr>
        <p:blipFill rotWithShape="1">
          <a:blip r:embed="rId3">
            <a:alphaModFix/>
          </a:blip>
          <a:srcRect/>
          <a:stretch/>
        </p:blipFill>
        <p:spPr>
          <a:xfrm>
            <a:off x="417625" y="919238"/>
            <a:ext cx="3020696" cy="4135375"/>
          </a:xfrm>
          <a:prstGeom prst="rect">
            <a:avLst/>
          </a:prstGeom>
          <a:noFill/>
          <a:ln>
            <a:noFill/>
          </a:ln>
        </p:spPr>
      </p:pic>
      <p:sp>
        <p:nvSpPr>
          <p:cNvPr id="193" name="Google Shape;193;p34"/>
          <p:cNvSpPr txBox="1">
            <a:spLocks noGrp="1"/>
          </p:cNvSpPr>
          <p:nvPr>
            <p:ph type="body" idx="1"/>
          </p:nvPr>
        </p:nvSpPr>
        <p:spPr>
          <a:xfrm>
            <a:off x="417625" y="502150"/>
            <a:ext cx="3087000" cy="5727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15000"/>
              </a:lnSpc>
              <a:spcBef>
                <a:spcPts val="0"/>
              </a:spcBef>
              <a:spcAft>
                <a:spcPts val="1200"/>
              </a:spcAft>
              <a:buSzPct val="145161"/>
              <a:buNone/>
            </a:pPr>
            <a:r>
              <a:rPr lang="es" sz="1600">
                <a:latin typeface="Calibri"/>
                <a:ea typeface="Calibri"/>
                <a:cs typeface="Calibri"/>
                <a:sym typeface="Calibri"/>
              </a:rPr>
              <a:t>Podemos copiar los valores tal y como los recibimos.</a:t>
            </a:r>
            <a:endParaRPr sz="1600">
              <a:latin typeface="Calibri"/>
              <a:ea typeface="Calibri"/>
              <a:cs typeface="Calibri"/>
              <a:sym typeface="Calibri"/>
            </a:endParaRPr>
          </a:p>
        </p:txBody>
      </p:sp>
      <p:sp>
        <p:nvSpPr>
          <p:cNvPr id="194" name="Google Shape;194;p34"/>
          <p:cNvSpPr txBox="1">
            <a:spLocks noGrp="1"/>
          </p:cNvSpPr>
          <p:nvPr>
            <p:ph type="body" idx="1"/>
          </p:nvPr>
        </p:nvSpPr>
        <p:spPr>
          <a:xfrm>
            <a:off x="3718400" y="502150"/>
            <a:ext cx="5137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SzPts val="770"/>
              <a:buNone/>
            </a:pPr>
            <a:r>
              <a:rPr lang="es" sz="1600">
                <a:latin typeface="Calibri"/>
                <a:ea typeface="Calibri"/>
                <a:cs typeface="Calibri"/>
                <a:sym typeface="Calibri"/>
              </a:rPr>
              <a:t>Otra opción es hacer limpieza de datos usando las funciones de Make</a:t>
            </a:r>
            <a:endParaRPr sz="1600">
              <a:latin typeface="Calibri"/>
              <a:ea typeface="Calibri"/>
              <a:cs typeface="Calibri"/>
              <a:sym typeface="Calibri"/>
            </a:endParaRPr>
          </a:p>
        </p:txBody>
      </p:sp>
      <p:pic>
        <p:nvPicPr>
          <p:cNvPr id="195" name="Google Shape;195;p34"/>
          <p:cNvPicPr preferRelativeResize="0"/>
          <p:nvPr/>
        </p:nvPicPr>
        <p:blipFill rotWithShape="1">
          <a:blip r:embed="rId4">
            <a:alphaModFix/>
          </a:blip>
          <a:srcRect/>
          <a:stretch/>
        </p:blipFill>
        <p:spPr>
          <a:xfrm>
            <a:off x="3786771" y="1227250"/>
            <a:ext cx="2875280" cy="3763850"/>
          </a:xfrm>
          <a:prstGeom prst="rect">
            <a:avLst/>
          </a:prstGeom>
          <a:noFill/>
          <a:ln>
            <a:noFill/>
          </a:ln>
        </p:spPr>
      </p:pic>
      <p:pic>
        <p:nvPicPr>
          <p:cNvPr id="196" name="Google Shape;196;p34"/>
          <p:cNvPicPr preferRelativeResize="0"/>
          <p:nvPr/>
        </p:nvPicPr>
        <p:blipFill rotWithShape="1">
          <a:blip r:embed="rId5">
            <a:alphaModFix/>
          </a:blip>
          <a:srcRect/>
          <a:stretch/>
        </p:blipFill>
        <p:spPr>
          <a:xfrm>
            <a:off x="3989250" y="4418400"/>
            <a:ext cx="2672800" cy="572700"/>
          </a:xfrm>
          <a:prstGeom prst="rect">
            <a:avLst/>
          </a:prstGeom>
          <a:noFill/>
          <a:ln>
            <a:noFill/>
          </a:ln>
        </p:spPr>
      </p:pic>
      <p:cxnSp>
        <p:nvCxnSpPr>
          <p:cNvPr id="197" name="Google Shape;197;p34"/>
          <p:cNvCxnSpPr/>
          <p:nvPr/>
        </p:nvCxnSpPr>
        <p:spPr>
          <a:xfrm>
            <a:off x="3643075" y="502825"/>
            <a:ext cx="46200" cy="4405500"/>
          </a:xfrm>
          <a:prstGeom prst="straightConnector1">
            <a:avLst/>
          </a:prstGeom>
          <a:noFill/>
          <a:ln w="28575" cap="flat" cmpd="sng">
            <a:solidFill>
              <a:schemeClr val="dk2"/>
            </a:solidFill>
            <a:prstDash val="solid"/>
            <a:round/>
            <a:headEnd type="none" w="sm" len="sm"/>
            <a:tailEnd type="none" w="sm" len="sm"/>
          </a:ln>
        </p:spPr>
      </p:cxnSp>
      <p:sp>
        <p:nvSpPr>
          <p:cNvPr id="198" name="Google Shape;198;p34"/>
          <p:cNvSpPr txBox="1"/>
          <p:nvPr/>
        </p:nvSpPr>
        <p:spPr>
          <a:xfrm>
            <a:off x="6836600" y="1227250"/>
            <a:ext cx="20193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upper(): convierte a mayúsculas</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lower(): convierte a mayúsculas</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startcase(): convierte la inicial de cada palabra a mayúscula y el resto de las letras a minúscula</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parseNumber: convierte a número</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capitalize(): pone la primer letra en mayúscula</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formatDate(): cambia el formato de la fecha</a:t>
            </a:r>
            <a:endParaRPr sz="1400" b="0" i="0" u="none" strike="noStrike" cap="none">
              <a:solidFill>
                <a:schemeClr val="dk2"/>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body" idx="1"/>
          </p:nvPr>
        </p:nvSpPr>
        <p:spPr>
          <a:xfrm>
            <a:off x="269975" y="182700"/>
            <a:ext cx="6030300" cy="5727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1200"/>
              </a:spcAft>
              <a:buSzPts val="1800"/>
              <a:buNone/>
            </a:pPr>
            <a:r>
              <a:rPr lang="es" sz="2100">
                <a:latin typeface="Calibri"/>
                <a:ea typeface="Calibri"/>
                <a:cs typeface="Calibri"/>
                <a:sym typeface="Calibri"/>
              </a:rPr>
              <a:t>Limpieza de datos. Ejemplos de uso de funciones</a:t>
            </a:r>
            <a:endParaRPr sz="2100" b="1">
              <a:latin typeface="Calibri"/>
              <a:ea typeface="Calibri"/>
              <a:cs typeface="Calibri"/>
              <a:sym typeface="Calibri"/>
            </a:endParaRPr>
          </a:p>
        </p:txBody>
      </p:sp>
      <p:sp>
        <p:nvSpPr>
          <p:cNvPr id="204" name="Google Shape;204;p35"/>
          <p:cNvSpPr txBox="1"/>
          <p:nvPr/>
        </p:nvSpPr>
        <p:spPr>
          <a:xfrm>
            <a:off x="212300" y="755400"/>
            <a:ext cx="3753600" cy="363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upper(): convierte a mayúsculas</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upper(“pepe”) = PEPE</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upper(“pePe”) = PEPE</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Calibri"/>
                <a:ea typeface="Calibri"/>
                <a:cs typeface="Calibri"/>
                <a:sym typeface="Calibri"/>
              </a:rPr>
              <a:t>	upper(“PEPe”) = PEPE</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lower(): convierte a mayúsculas</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Calibri"/>
                <a:ea typeface="Calibri"/>
                <a:cs typeface="Calibri"/>
                <a:sym typeface="Calibri"/>
              </a:rPr>
              <a:t>	lower(“pepe”) = pepe</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Calibri"/>
                <a:ea typeface="Calibri"/>
                <a:cs typeface="Calibri"/>
                <a:sym typeface="Calibri"/>
              </a:rPr>
              <a:t>	lower(“PEpe”) = pepe</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startcase(): convierte la inicial de cada palabra a mayúscula y el resto de las letras a minúscula</a:t>
            </a:r>
            <a:endParaRPr sz="1400" b="0" i="0" u="none" strike="noStrike" cap="none">
              <a:solidFill>
                <a:schemeClr val="dk2"/>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startcase(“Hola mundo”) = Hola Mundo</a:t>
            </a:r>
            <a:endParaRPr sz="1400" b="0" i="0" u="none" strike="noStrike" cap="none">
              <a:solidFill>
                <a:schemeClr val="dk2"/>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startcase(“hola mundo”) = Hola Mundo</a:t>
            </a:r>
            <a:endParaRPr sz="1400" b="0" i="0" u="none" strike="noStrike" cap="none">
              <a:solidFill>
                <a:schemeClr val="dk2"/>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startcase(“HOLA mundo”) = Hola Mundo</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p:txBody>
      </p:sp>
      <p:sp>
        <p:nvSpPr>
          <p:cNvPr id="205" name="Google Shape;205;p35"/>
          <p:cNvSpPr txBox="1"/>
          <p:nvPr/>
        </p:nvSpPr>
        <p:spPr>
          <a:xfrm>
            <a:off x="4115925" y="853425"/>
            <a:ext cx="4970400" cy="320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parseNumber(): convierte a número</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parseNumber(10) = 10</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parseNumber(1.3; .) = 1,3</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parseNumber(1,3; ,) = 1,3</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formatNumber(): formatea número</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formatNumber(10,</a:t>
            </a:r>
            <a:r>
              <a:rPr lang="es" sz="1400" b="1" i="0" u="none" strike="noStrike" cap="none">
                <a:solidFill>
                  <a:schemeClr val="dk2"/>
                </a:solidFill>
                <a:latin typeface="Calibri"/>
                <a:ea typeface="Calibri"/>
                <a:cs typeface="Calibri"/>
                <a:sym typeface="Calibri"/>
              </a:rPr>
              <a:t>548</a:t>
            </a:r>
            <a:r>
              <a:rPr lang="es" sz="1400" b="0" i="0" u="none" strike="noStrike" cap="none">
                <a:solidFill>
                  <a:schemeClr val="dk2"/>
                </a:solidFill>
                <a:latin typeface="Calibri"/>
                <a:ea typeface="Calibri"/>
                <a:cs typeface="Calibri"/>
                <a:sym typeface="Calibri"/>
              </a:rPr>
              <a:t>7974; </a:t>
            </a:r>
            <a:r>
              <a:rPr lang="es" sz="1400" b="1" i="0" u="none" strike="noStrike" cap="none">
                <a:solidFill>
                  <a:schemeClr val="dk2"/>
                </a:solidFill>
                <a:latin typeface="Calibri"/>
                <a:ea typeface="Calibri"/>
                <a:cs typeface="Calibri"/>
                <a:sym typeface="Calibri"/>
              </a:rPr>
              <a:t>3</a:t>
            </a:r>
            <a:r>
              <a:rPr lang="es" sz="1400" b="0" i="0" u="none" strike="noStrike" cap="none">
                <a:solidFill>
                  <a:schemeClr val="dk2"/>
                </a:solidFill>
                <a:latin typeface="Calibri"/>
                <a:ea typeface="Calibri"/>
                <a:cs typeface="Calibri"/>
                <a:sym typeface="Calibri"/>
              </a:rPr>
              <a:t>) = 10,</a:t>
            </a:r>
            <a:r>
              <a:rPr lang="es" sz="1400" b="1" i="0" u="none" strike="noStrike" cap="none">
                <a:solidFill>
                  <a:schemeClr val="dk2"/>
                </a:solidFill>
                <a:latin typeface="Calibri"/>
                <a:ea typeface="Calibri"/>
                <a:cs typeface="Calibri"/>
                <a:sym typeface="Calibri"/>
              </a:rPr>
              <a:t>548</a:t>
            </a:r>
            <a:endParaRPr sz="1400" b="1"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Calibri"/>
                <a:ea typeface="Calibri"/>
                <a:cs typeface="Calibri"/>
                <a:sym typeface="Calibri"/>
              </a:rPr>
              <a:t>	</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capitalize(): pone la primer letra en mayúscula</a:t>
            </a:r>
            <a:endParaRPr sz="1400" b="0" i="0" u="none" strike="noStrike" cap="none">
              <a:solidFill>
                <a:schemeClr val="dk2"/>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capitalize(“hola mundo”) = “Hola mundo”</a:t>
            </a:r>
            <a:endParaRPr sz="1400" b="0" i="0" u="none" strike="noStrike" cap="none">
              <a:solidFill>
                <a:schemeClr val="dk2"/>
              </a:solidFill>
              <a:latin typeface="Calibri"/>
              <a:ea typeface="Calibri"/>
              <a:cs typeface="Calibri"/>
              <a:sym typeface="Calibri"/>
            </a:endParaRPr>
          </a:p>
          <a:p>
            <a:pPr marL="0" marR="0" lvl="0" indent="457200" algn="l" rtl="0">
              <a:lnSpc>
                <a:spcPct val="100000"/>
              </a:lnSpc>
              <a:spcBef>
                <a:spcPts val="0"/>
              </a:spcBef>
              <a:spcAft>
                <a:spcPts val="0"/>
              </a:spcAft>
              <a:buClr>
                <a:schemeClr val="dk1"/>
              </a:buClr>
              <a:buSzPts val="1100"/>
              <a:buFont typeface="Arial"/>
              <a:buNone/>
            </a:pPr>
            <a:r>
              <a:rPr lang="es" sz="1400" b="0" i="0" u="none" strike="noStrike" cap="none">
                <a:solidFill>
                  <a:schemeClr val="dk2"/>
                </a:solidFill>
                <a:latin typeface="Calibri"/>
                <a:ea typeface="Calibri"/>
                <a:cs typeface="Calibri"/>
                <a:sym typeface="Calibri"/>
              </a:rPr>
              <a:t>capitalize(“hola muNDO”) = “Hola muNDO”</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formatDate(): cambia el formato de la fecha</a:t>
            </a:r>
            <a:endParaRPr sz="1400" b="0"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	formatDate(2025-10-15 15:54:13; DD/MM/YY) = 15/10/25</a:t>
            </a:r>
            <a:endParaRPr sz="1400" b="0" i="0" u="none" strike="noStrike" cap="none">
              <a:solidFill>
                <a:schemeClr val="dk2"/>
              </a:solidFill>
              <a:latin typeface="Calibri"/>
              <a:ea typeface="Calibri"/>
              <a:cs typeface="Calibri"/>
              <a:sym typeface="Calibri"/>
            </a:endParaRPr>
          </a:p>
        </p:txBody>
      </p:sp>
      <p:pic>
        <p:nvPicPr>
          <p:cNvPr id="206" name="Google Shape;206;p35"/>
          <p:cNvPicPr preferRelativeResize="0"/>
          <p:nvPr/>
        </p:nvPicPr>
        <p:blipFill rotWithShape="1">
          <a:blip r:embed="rId3">
            <a:alphaModFix/>
          </a:blip>
          <a:srcRect r="31458"/>
          <a:stretch/>
        </p:blipFill>
        <p:spPr>
          <a:xfrm>
            <a:off x="5759300" y="4361450"/>
            <a:ext cx="2900850" cy="572700"/>
          </a:xfrm>
          <a:prstGeom prst="rect">
            <a:avLst/>
          </a:prstGeom>
          <a:noFill/>
          <a:ln>
            <a:noFill/>
          </a:ln>
        </p:spPr>
      </p:pic>
      <p:sp>
        <p:nvSpPr>
          <p:cNvPr id="207" name="Google Shape;207;p35"/>
          <p:cNvSpPr txBox="1"/>
          <p:nvPr/>
        </p:nvSpPr>
        <p:spPr>
          <a:xfrm>
            <a:off x="162800" y="4309250"/>
            <a:ext cx="5596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2"/>
                </a:solidFill>
                <a:latin typeface="Calibri"/>
                <a:ea typeface="Calibri"/>
                <a:cs typeface="Calibri"/>
                <a:sym typeface="Calibri"/>
              </a:rPr>
              <a:t> La función se puede escribir entre llaves en lugar de buscarla y clickearla: </a:t>
            </a:r>
            <a:r>
              <a:rPr lang="es" sz="1600" b="1" i="0" u="none" strike="noStrike" cap="none">
                <a:solidFill>
                  <a:schemeClr val="dk2"/>
                </a:solidFill>
                <a:latin typeface="Calibri"/>
                <a:ea typeface="Calibri"/>
                <a:cs typeface="Calibri"/>
                <a:sym typeface="Calibri"/>
              </a:rPr>
              <a:t>{{</a:t>
            </a:r>
            <a:r>
              <a:rPr lang="es" sz="1600" b="0" i="0" u="none" strike="noStrike" cap="none">
                <a:solidFill>
                  <a:schemeClr val="dk2"/>
                </a:solidFill>
                <a:latin typeface="Calibri"/>
                <a:ea typeface="Calibri"/>
                <a:cs typeface="Calibri"/>
                <a:sym typeface="Calibri"/>
              </a:rPr>
              <a:t>parseNumber()</a:t>
            </a:r>
            <a:r>
              <a:rPr lang="es" sz="1600" b="1" i="0" u="none" strike="noStrike" cap="none">
                <a:solidFill>
                  <a:schemeClr val="dk2"/>
                </a:solidFill>
                <a:latin typeface="Calibri"/>
                <a:ea typeface="Calibri"/>
                <a:cs typeface="Calibri"/>
                <a:sym typeface="Calibri"/>
              </a:rPr>
              <a:t>}}</a:t>
            </a:r>
            <a:endParaRPr sz="1600" b="1" i="0" u="none" strike="noStrike" cap="none">
              <a:solidFill>
                <a:schemeClr val="dk2"/>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6"/>
          <p:cNvSpPr txBox="1">
            <a:spLocks noGrp="1"/>
          </p:cNvSpPr>
          <p:nvPr>
            <p:ph type="body" idx="1"/>
          </p:nvPr>
        </p:nvSpPr>
        <p:spPr>
          <a:xfrm>
            <a:off x="311700" y="161875"/>
            <a:ext cx="8520600" cy="3386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Si en “Histórico” agregamos una columna con nombre “End date”, podemos utilizar la función addDays() para calcular la fecha de finalización de la estadía:</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endParaRPr>
              <a:latin typeface="Calibri"/>
              <a:ea typeface="Calibri"/>
              <a:cs typeface="Calibri"/>
              <a:sym typeface="Calibri"/>
            </a:endParaRPr>
          </a:p>
        </p:txBody>
      </p:sp>
      <p:pic>
        <p:nvPicPr>
          <p:cNvPr id="213" name="Google Shape;213;p36"/>
          <p:cNvPicPr preferRelativeResize="0"/>
          <p:nvPr/>
        </p:nvPicPr>
        <p:blipFill rotWithShape="1">
          <a:blip r:embed="rId3">
            <a:alphaModFix/>
          </a:blip>
          <a:srcRect/>
          <a:stretch/>
        </p:blipFill>
        <p:spPr>
          <a:xfrm>
            <a:off x="-5712" y="1547849"/>
            <a:ext cx="9143999" cy="1659301"/>
          </a:xfrm>
          <a:prstGeom prst="rect">
            <a:avLst/>
          </a:prstGeom>
          <a:noFill/>
          <a:ln>
            <a:noFill/>
          </a:ln>
        </p:spPr>
      </p:pic>
      <p:pic>
        <p:nvPicPr>
          <p:cNvPr id="214" name="Google Shape;214;p36"/>
          <p:cNvPicPr preferRelativeResize="0"/>
          <p:nvPr/>
        </p:nvPicPr>
        <p:blipFill rotWithShape="1">
          <a:blip r:embed="rId4">
            <a:alphaModFix/>
          </a:blip>
          <a:srcRect/>
          <a:stretch/>
        </p:blipFill>
        <p:spPr>
          <a:xfrm>
            <a:off x="507750" y="1071575"/>
            <a:ext cx="5362325" cy="389650"/>
          </a:xfrm>
          <a:prstGeom prst="rect">
            <a:avLst/>
          </a:prstGeom>
          <a:noFill/>
          <a:ln>
            <a:noFill/>
          </a:ln>
        </p:spPr>
      </p:pic>
      <p:sp>
        <p:nvSpPr>
          <p:cNvPr id="215" name="Google Shape;215;p36"/>
          <p:cNvSpPr/>
          <p:nvPr/>
        </p:nvSpPr>
        <p:spPr>
          <a:xfrm>
            <a:off x="8117675" y="2742175"/>
            <a:ext cx="842100" cy="565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6"/>
          <p:cNvSpPr/>
          <p:nvPr/>
        </p:nvSpPr>
        <p:spPr>
          <a:xfrm>
            <a:off x="589450" y="1071575"/>
            <a:ext cx="5362200" cy="38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7" name="Google Shape;217;p36"/>
          <p:cNvPicPr preferRelativeResize="0"/>
          <p:nvPr/>
        </p:nvPicPr>
        <p:blipFill rotWithShape="1">
          <a:blip r:embed="rId5">
            <a:alphaModFix/>
          </a:blip>
          <a:srcRect/>
          <a:stretch/>
        </p:blipFill>
        <p:spPr>
          <a:xfrm>
            <a:off x="172925" y="4111625"/>
            <a:ext cx="8786725" cy="441175"/>
          </a:xfrm>
          <a:prstGeom prst="rect">
            <a:avLst/>
          </a:prstGeom>
          <a:noFill/>
          <a:ln>
            <a:noFill/>
          </a:ln>
        </p:spPr>
      </p:pic>
      <p:sp>
        <p:nvSpPr>
          <p:cNvPr id="218" name="Google Shape;218;p36"/>
          <p:cNvSpPr txBox="1">
            <a:spLocks noGrp="1"/>
          </p:cNvSpPr>
          <p:nvPr>
            <p:ph type="body" idx="1"/>
          </p:nvPr>
        </p:nvSpPr>
        <p:spPr>
          <a:xfrm>
            <a:off x="109938" y="3548575"/>
            <a:ext cx="8520600" cy="660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latin typeface="Calibri"/>
                <a:ea typeface="Calibri"/>
                <a:cs typeface="Calibri"/>
                <a:sym typeface="Calibri"/>
              </a:rPr>
              <a:t>Si queremos la fecha en formato DD/MM/YYYY, usamos formatDate:</a:t>
            </a:r>
            <a:endParaRPr>
              <a:latin typeface="Calibri"/>
              <a:ea typeface="Calibri"/>
              <a:cs typeface="Calibri"/>
              <a:sym typeface="Calibri"/>
            </a:endParaRPr>
          </a:p>
        </p:txBody>
      </p:sp>
      <p:sp>
        <p:nvSpPr>
          <p:cNvPr id="219" name="Google Shape;219;p36"/>
          <p:cNvSpPr/>
          <p:nvPr/>
        </p:nvSpPr>
        <p:spPr>
          <a:xfrm>
            <a:off x="1526050" y="4111625"/>
            <a:ext cx="5115600" cy="660000"/>
          </a:xfrm>
          <a:prstGeom prst="rect">
            <a:avLst/>
          </a:prstGeom>
          <a:noFill/>
          <a:ln w="19050" cap="flat" cmpd="sng">
            <a:solidFill>
              <a:srgbClr val="FF0000"/>
            </a:solidFill>
            <a:prstDash val="solid"/>
            <a:round/>
            <a:headEnd type="none" w="sm" len="sm"/>
            <a:tailEnd type="none" w="sm" len="sm"/>
          </a:ln>
        </p:spPr>
        <p:txBody>
          <a:bodyPr spcFirstLastPara="1" wrap="square" lIns="91425" tIns="270000" rIns="91425" bIns="91425" anchor="ctr" anchorCtr="0">
            <a:noAutofit/>
          </a:bodyPr>
          <a:lstStyle/>
          <a:p>
            <a:pPr marL="0" marR="0" lvl="0" indent="0" algn="ctr" rtl="0">
              <a:lnSpc>
                <a:spcPct val="100000"/>
              </a:lnSpc>
              <a:spcBef>
                <a:spcPts val="1000"/>
              </a:spcBef>
              <a:spcAft>
                <a:spcPts val="0"/>
              </a:spcAft>
              <a:buClr>
                <a:srgbClr val="000000"/>
              </a:buClr>
              <a:buSzPts val="1400"/>
              <a:buFont typeface="Arial"/>
              <a:buNone/>
            </a:pPr>
            <a:r>
              <a:rPr lang="es" sz="1400" b="0" i="0" u="none" strike="noStrike" cap="none">
                <a:solidFill>
                  <a:schemeClr val="dk2"/>
                </a:solidFill>
                <a:latin typeface="Calibri"/>
                <a:ea typeface="Calibri"/>
                <a:cs typeface="Calibri"/>
                <a:sym typeface="Calibri"/>
              </a:rPr>
              <a:t>fecha de finalización calculada con addDays</a:t>
            </a:r>
            <a:endParaRPr sz="1400" b="0" i="0" u="none" strike="noStrike" cap="none">
              <a:solidFill>
                <a:schemeClr val="dk2"/>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body" idx="1"/>
          </p:nvPr>
        </p:nvSpPr>
        <p:spPr>
          <a:xfrm>
            <a:off x="311700" y="306775"/>
            <a:ext cx="8520600" cy="4262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Para reducir el consumo de operaciones, podemos utilizar un </a:t>
            </a:r>
            <a:r>
              <a:rPr lang="es">
                <a:highlight>
                  <a:srgbClr val="B6D7A8"/>
                </a:highlight>
                <a:latin typeface="Calibri"/>
                <a:ea typeface="Calibri"/>
                <a:cs typeface="Calibri"/>
                <a:sym typeface="Calibri"/>
              </a:rPr>
              <a:t>Array aggregator</a:t>
            </a:r>
            <a:r>
              <a:rPr lang="es">
                <a:latin typeface="Calibri"/>
                <a:ea typeface="Calibri"/>
                <a:cs typeface="Calibri"/>
                <a:sym typeface="Calibri"/>
              </a:rPr>
              <a:t> . Este módulo nos crea una lista cuyos elementos son las filas. </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Luego ese arreglo se inserta en la planilla Histórico con </a:t>
            </a:r>
            <a:r>
              <a:rPr lang="es">
                <a:solidFill>
                  <a:schemeClr val="lt1"/>
                </a:solidFill>
                <a:highlight>
                  <a:schemeClr val="accent5"/>
                </a:highlight>
                <a:latin typeface="Calibri"/>
                <a:ea typeface="Calibri"/>
                <a:cs typeface="Calibri"/>
                <a:sym typeface="Calibri"/>
              </a:rPr>
              <a:t>Bulk add rows  .</a:t>
            </a:r>
            <a:endParaRPr>
              <a:solidFill>
                <a:schemeClr val="lt1"/>
              </a:solidFill>
              <a:highlight>
                <a:schemeClr val="accent5"/>
              </a:highlight>
              <a:latin typeface="Calibri"/>
              <a:ea typeface="Calibri"/>
              <a:cs typeface="Calibri"/>
              <a:sym typeface="Calibri"/>
            </a:endParaRPr>
          </a:p>
        </p:txBody>
      </p:sp>
      <p:pic>
        <p:nvPicPr>
          <p:cNvPr id="225" name="Google Shape;225;p37"/>
          <p:cNvPicPr preferRelativeResize="0"/>
          <p:nvPr/>
        </p:nvPicPr>
        <p:blipFill rotWithShape="1">
          <a:blip r:embed="rId3">
            <a:alphaModFix/>
          </a:blip>
          <a:srcRect/>
          <a:stretch/>
        </p:blipFill>
        <p:spPr>
          <a:xfrm>
            <a:off x="0" y="2105824"/>
            <a:ext cx="9143999" cy="158090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body" idx="1"/>
          </p:nvPr>
        </p:nvSpPr>
        <p:spPr>
          <a:xfrm>
            <a:off x="92600" y="299850"/>
            <a:ext cx="3723600" cy="34164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Primero ingresar el módulo Bulk Add Rows. </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Luego botón derecho en el </a:t>
            </a:r>
            <a:r>
              <a:rPr lang="es" i="1">
                <a:latin typeface="Calibri"/>
                <a:ea typeface="Calibri"/>
                <a:cs typeface="Calibri"/>
                <a:sym typeface="Calibri"/>
              </a:rPr>
              <a:t>link </a:t>
            </a:r>
            <a:r>
              <a:rPr lang="es">
                <a:latin typeface="Calibri"/>
                <a:ea typeface="Calibri"/>
                <a:cs typeface="Calibri"/>
                <a:sym typeface="Calibri"/>
              </a:rPr>
              <a:t>entre </a:t>
            </a:r>
            <a:r>
              <a:rPr lang="es" b="1">
                <a:latin typeface="Calibri"/>
                <a:ea typeface="Calibri"/>
                <a:cs typeface="Calibri"/>
                <a:sym typeface="Calibri"/>
              </a:rPr>
              <a:t>Get Range Values</a:t>
            </a:r>
            <a:r>
              <a:rPr lang="es">
                <a:latin typeface="Calibri"/>
                <a:ea typeface="Calibri"/>
                <a:cs typeface="Calibri"/>
                <a:sym typeface="Calibri"/>
              </a:rPr>
              <a:t> y </a:t>
            </a:r>
            <a:r>
              <a:rPr lang="es" b="1">
                <a:latin typeface="Calibri"/>
                <a:ea typeface="Calibri"/>
                <a:cs typeface="Calibri"/>
                <a:sym typeface="Calibri"/>
              </a:rPr>
              <a:t>Bulk Add Rows</a:t>
            </a:r>
            <a:r>
              <a:rPr lang="es">
                <a:latin typeface="Calibri"/>
                <a:ea typeface="Calibri"/>
                <a:cs typeface="Calibri"/>
                <a:sym typeface="Calibri"/>
              </a:rPr>
              <a:t> y agregar el </a:t>
            </a:r>
            <a:r>
              <a:rPr lang="es" b="1">
                <a:latin typeface="Calibri"/>
                <a:ea typeface="Calibri"/>
                <a:cs typeface="Calibri"/>
                <a:sym typeface="Calibri"/>
              </a:rPr>
              <a:t>Array Aggregator</a:t>
            </a:r>
            <a:r>
              <a:rPr lang="es">
                <a:latin typeface="Calibri"/>
                <a:ea typeface="Calibri"/>
                <a:cs typeface="Calibri"/>
                <a:sym typeface="Calibri"/>
              </a:rPr>
              <a:t>.</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Volver a abrir el módulo</a:t>
            </a:r>
            <a:r>
              <a:rPr lang="es" b="1">
                <a:latin typeface="Calibri"/>
                <a:ea typeface="Calibri"/>
                <a:cs typeface="Calibri"/>
                <a:sym typeface="Calibri"/>
              </a:rPr>
              <a:t> Bulk Add Rows</a:t>
            </a:r>
            <a:r>
              <a:rPr lang="es">
                <a:latin typeface="Calibri"/>
                <a:ea typeface="Calibri"/>
                <a:cs typeface="Calibri"/>
                <a:sym typeface="Calibri"/>
              </a:rPr>
              <a:t> y configurarlo (</a:t>
            </a:r>
            <a:r>
              <a:rPr lang="es">
                <a:highlight>
                  <a:srgbClr val="B6D7A8"/>
                </a:highlight>
                <a:latin typeface="Calibri"/>
                <a:ea typeface="Calibri"/>
                <a:cs typeface="Calibri"/>
                <a:sym typeface="Calibri"/>
              </a:rPr>
              <a:t>Rows = Array[]</a:t>
            </a:r>
            <a:r>
              <a:rPr lang="es">
                <a:latin typeface="Calibri"/>
                <a:ea typeface="Calibri"/>
                <a:cs typeface="Calibri"/>
                <a:sym typeface="Calibri"/>
              </a:rPr>
              <a:t>).</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Lo hacemos así para poder ingresar una a una las columnas al arreglo y limpiar datos (ver siguiente filmina).</a:t>
            </a:r>
            <a:endParaRPr>
              <a:latin typeface="Calibri"/>
              <a:ea typeface="Calibri"/>
              <a:cs typeface="Calibri"/>
              <a:sym typeface="Calibri"/>
            </a:endParaRPr>
          </a:p>
        </p:txBody>
      </p:sp>
      <p:pic>
        <p:nvPicPr>
          <p:cNvPr id="231" name="Google Shape;231;p38"/>
          <p:cNvPicPr preferRelativeResize="0"/>
          <p:nvPr/>
        </p:nvPicPr>
        <p:blipFill rotWithShape="1">
          <a:blip r:embed="rId3">
            <a:alphaModFix/>
          </a:blip>
          <a:srcRect/>
          <a:stretch/>
        </p:blipFill>
        <p:spPr>
          <a:xfrm>
            <a:off x="4018504" y="0"/>
            <a:ext cx="4698793" cy="51435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Google Shape;236;p39"/>
          <p:cNvPicPr preferRelativeResize="0"/>
          <p:nvPr/>
        </p:nvPicPr>
        <p:blipFill rotWithShape="1">
          <a:blip r:embed="rId3">
            <a:alphaModFix/>
          </a:blip>
          <a:srcRect l="7260"/>
          <a:stretch/>
        </p:blipFill>
        <p:spPr>
          <a:xfrm>
            <a:off x="128874" y="23800"/>
            <a:ext cx="4443125" cy="5095875"/>
          </a:xfrm>
          <a:prstGeom prst="rect">
            <a:avLst/>
          </a:prstGeom>
          <a:noFill/>
          <a:ln>
            <a:noFill/>
          </a:ln>
        </p:spPr>
      </p:pic>
      <p:pic>
        <p:nvPicPr>
          <p:cNvPr id="237" name="Google Shape;237;p39"/>
          <p:cNvPicPr preferRelativeResize="0"/>
          <p:nvPr/>
        </p:nvPicPr>
        <p:blipFill rotWithShape="1">
          <a:blip r:embed="rId4">
            <a:alphaModFix/>
          </a:blip>
          <a:srcRect l="12701"/>
          <a:stretch/>
        </p:blipFill>
        <p:spPr>
          <a:xfrm>
            <a:off x="4571998" y="153150"/>
            <a:ext cx="2968525" cy="4657725"/>
          </a:xfrm>
          <a:prstGeom prst="rect">
            <a:avLst/>
          </a:prstGeom>
          <a:noFill/>
          <a:ln>
            <a:noFill/>
          </a:ln>
        </p:spPr>
      </p:pic>
      <p:pic>
        <p:nvPicPr>
          <p:cNvPr id="238" name="Google Shape;238;p39"/>
          <p:cNvPicPr preferRelativeResize="0"/>
          <p:nvPr/>
        </p:nvPicPr>
        <p:blipFill rotWithShape="1">
          <a:blip r:embed="rId5">
            <a:alphaModFix/>
          </a:blip>
          <a:srcRect l="10442" t="23389"/>
          <a:stretch/>
        </p:blipFill>
        <p:spPr>
          <a:xfrm>
            <a:off x="6531598" y="1709550"/>
            <a:ext cx="2612402" cy="24787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244" name="Google Shape;244;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45" name="Google Shape;245;p40"/>
          <p:cNvPicPr preferRelativeResize="0"/>
          <p:nvPr/>
        </p:nvPicPr>
        <p:blipFill rotWithShape="1">
          <a:blip r:embed="rId3">
            <a:alphaModFix/>
          </a:blip>
          <a:srcRect/>
          <a:stretch/>
        </p:blipFill>
        <p:spPr>
          <a:xfrm>
            <a:off x="115675" y="0"/>
            <a:ext cx="5372100" cy="4857750"/>
          </a:xfrm>
          <a:prstGeom prst="rect">
            <a:avLst/>
          </a:prstGeom>
          <a:noFill/>
          <a:ln>
            <a:noFill/>
          </a:ln>
        </p:spPr>
      </p:pic>
      <p:pic>
        <p:nvPicPr>
          <p:cNvPr id="246" name="Google Shape;246;p40"/>
          <p:cNvPicPr preferRelativeResize="0"/>
          <p:nvPr/>
        </p:nvPicPr>
        <p:blipFill rotWithShape="1">
          <a:blip r:embed="rId3">
            <a:alphaModFix/>
          </a:blip>
          <a:srcRect t="40212" r="64224"/>
          <a:stretch/>
        </p:blipFill>
        <p:spPr>
          <a:xfrm>
            <a:off x="233125" y="0"/>
            <a:ext cx="1921901" cy="2904300"/>
          </a:xfrm>
          <a:prstGeom prst="rect">
            <a:avLst/>
          </a:prstGeom>
          <a:noFill/>
          <a:ln>
            <a:noFill/>
          </a:ln>
        </p:spPr>
      </p:pic>
      <p:pic>
        <p:nvPicPr>
          <p:cNvPr id="247" name="Google Shape;247;p40"/>
          <p:cNvPicPr preferRelativeResize="0"/>
          <p:nvPr/>
        </p:nvPicPr>
        <p:blipFill rotWithShape="1">
          <a:blip r:embed="rId4">
            <a:alphaModFix/>
          </a:blip>
          <a:srcRect/>
          <a:stretch/>
        </p:blipFill>
        <p:spPr>
          <a:xfrm>
            <a:off x="233125" y="2874119"/>
            <a:ext cx="9144000" cy="2126512"/>
          </a:xfrm>
          <a:prstGeom prst="rect">
            <a:avLst/>
          </a:prstGeom>
          <a:noFill/>
          <a:ln w="19050" cap="flat" cmpd="sng">
            <a:solidFill>
              <a:schemeClr val="dk1"/>
            </a:solidFill>
            <a:prstDash val="solid"/>
            <a:round/>
            <a:headEnd type="none" w="sm" len="sm"/>
            <a:tailEnd type="none" w="sm" len="sm"/>
          </a:ln>
        </p:spPr>
      </p:pic>
      <p:sp>
        <p:nvSpPr>
          <p:cNvPr id="248" name="Google Shape;248;p40"/>
          <p:cNvSpPr/>
          <p:nvPr/>
        </p:nvSpPr>
        <p:spPr>
          <a:xfrm>
            <a:off x="2276750" y="1639475"/>
            <a:ext cx="2382300" cy="612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0"/>
          <p:cNvSpPr/>
          <p:nvPr/>
        </p:nvSpPr>
        <p:spPr>
          <a:xfrm>
            <a:off x="3354750" y="2907325"/>
            <a:ext cx="31140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pic>
        <p:nvPicPr>
          <p:cNvPr id="2109" name="Google Shape;2109;p105"/>
          <p:cNvPicPr preferRelativeResize="0"/>
          <p:nvPr/>
        </p:nvPicPr>
        <p:blipFill rotWithShape="1">
          <a:blip r:embed="rId3">
            <a:alphaModFix/>
          </a:blip>
          <a:srcRect/>
          <a:stretch/>
        </p:blipFill>
        <p:spPr>
          <a:xfrm>
            <a:off x="393425" y="1344700"/>
            <a:ext cx="2819400" cy="800100"/>
          </a:xfrm>
          <a:prstGeom prst="rect">
            <a:avLst/>
          </a:prstGeom>
          <a:noFill/>
          <a:ln w="19050" cap="flat" cmpd="sng">
            <a:solidFill>
              <a:schemeClr val="dk1"/>
            </a:solidFill>
            <a:prstDash val="solid"/>
            <a:round/>
            <a:headEnd type="none" w="sm" len="sm"/>
            <a:tailEnd type="none" w="sm" len="sm"/>
          </a:ln>
        </p:spPr>
      </p:pic>
      <p:pic>
        <p:nvPicPr>
          <p:cNvPr id="2110" name="Google Shape;2110;p105"/>
          <p:cNvPicPr preferRelativeResize="0"/>
          <p:nvPr/>
        </p:nvPicPr>
        <p:blipFill rotWithShape="1">
          <a:blip r:embed="rId4">
            <a:alphaModFix/>
          </a:blip>
          <a:srcRect/>
          <a:stretch/>
        </p:blipFill>
        <p:spPr>
          <a:xfrm>
            <a:off x="393413" y="2705088"/>
            <a:ext cx="4419600" cy="742950"/>
          </a:xfrm>
          <a:prstGeom prst="rect">
            <a:avLst/>
          </a:prstGeom>
          <a:noFill/>
          <a:ln w="19050" cap="flat" cmpd="sng">
            <a:solidFill>
              <a:schemeClr val="dk1"/>
            </a:solidFill>
            <a:prstDash val="solid"/>
            <a:round/>
            <a:headEnd type="none" w="sm" len="sm"/>
            <a:tailEnd type="none" w="sm" len="sm"/>
          </a:ln>
        </p:spPr>
      </p:pic>
      <p:grpSp>
        <p:nvGrpSpPr>
          <p:cNvPr id="2111" name="Google Shape;2111;p105"/>
          <p:cNvGrpSpPr/>
          <p:nvPr/>
        </p:nvGrpSpPr>
        <p:grpSpPr>
          <a:xfrm>
            <a:off x="5238300" y="853200"/>
            <a:ext cx="3594000" cy="3405855"/>
            <a:chOff x="5305525" y="0"/>
            <a:chExt cx="3594000" cy="3405855"/>
          </a:xfrm>
        </p:grpSpPr>
        <p:pic>
          <p:nvPicPr>
            <p:cNvPr id="2112" name="Google Shape;2112;p105"/>
            <p:cNvPicPr preferRelativeResize="0"/>
            <p:nvPr/>
          </p:nvPicPr>
          <p:blipFill rotWithShape="1">
            <a:blip r:embed="rId5">
              <a:alphaModFix/>
            </a:blip>
            <a:srcRect l="700" r="3282" b="46833"/>
            <a:stretch/>
          </p:blipFill>
          <p:spPr>
            <a:xfrm>
              <a:off x="5305525" y="0"/>
              <a:ext cx="3594000" cy="3405851"/>
            </a:xfrm>
            <a:prstGeom prst="rect">
              <a:avLst/>
            </a:prstGeom>
            <a:noFill/>
            <a:ln w="19050" cap="flat" cmpd="sng">
              <a:solidFill>
                <a:schemeClr val="dk1"/>
              </a:solidFill>
              <a:prstDash val="solid"/>
              <a:round/>
              <a:headEnd type="none" w="sm" len="sm"/>
              <a:tailEnd type="none" w="sm" len="sm"/>
            </a:ln>
          </p:spPr>
        </p:pic>
        <p:pic>
          <p:nvPicPr>
            <p:cNvPr id="2113" name="Google Shape;2113;p105"/>
            <p:cNvPicPr preferRelativeResize="0"/>
            <p:nvPr/>
          </p:nvPicPr>
          <p:blipFill rotWithShape="1">
            <a:blip r:embed="rId6">
              <a:alphaModFix/>
            </a:blip>
            <a:srcRect/>
            <a:stretch/>
          </p:blipFill>
          <p:spPr>
            <a:xfrm>
              <a:off x="5339150" y="2465925"/>
              <a:ext cx="3526750" cy="939930"/>
            </a:xfrm>
            <a:prstGeom prst="rect">
              <a:avLst/>
            </a:prstGeom>
            <a:noFill/>
            <a:ln>
              <a:noFill/>
            </a:ln>
          </p:spPr>
        </p:pic>
      </p:grpSp>
      <p:pic>
        <p:nvPicPr>
          <p:cNvPr id="2114" name="Google Shape;2114;p105"/>
          <p:cNvPicPr preferRelativeResize="0"/>
          <p:nvPr/>
        </p:nvPicPr>
        <p:blipFill rotWithShape="1">
          <a:blip r:embed="rId7">
            <a:alphaModFix/>
          </a:blip>
          <a:srcRect/>
          <a:stretch/>
        </p:blipFill>
        <p:spPr>
          <a:xfrm>
            <a:off x="393425" y="4008350"/>
            <a:ext cx="4276725" cy="790575"/>
          </a:xfrm>
          <a:prstGeom prst="rect">
            <a:avLst/>
          </a:prstGeom>
          <a:noFill/>
          <a:ln w="19050" cap="flat" cmpd="sng">
            <a:solidFill>
              <a:schemeClr val="dk1"/>
            </a:solidFill>
            <a:prstDash val="solid"/>
            <a:round/>
            <a:headEnd type="none" w="sm" len="sm"/>
            <a:tailEnd type="none" w="sm" len="sm"/>
          </a:ln>
        </p:spPr>
      </p:pic>
      <p:sp>
        <p:nvSpPr>
          <p:cNvPr id="2115" name="Google Shape;2115;p10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Tipos de variables</a:t>
            </a:r>
            <a:endParaRPr b="1"/>
          </a:p>
        </p:txBody>
      </p:sp>
      <p:sp>
        <p:nvSpPr>
          <p:cNvPr id="2116" name="Google Shape;2116;p105"/>
          <p:cNvSpPr txBox="1"/>
          <p:nvPr/>
        </p:nvSpPr>
        <p:spPr>
          <a:xfrm>
            <a:off x="311700" y="836063"/>
            <a:ext cx="187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Text</a:t>
            </a:r>
            <a:endParaRPr sz="1800" b="1" i="0" u="none" strike="noStrike" cap="none">
              <a:solidFill>
                <a:schemeClr val="dk1"/>
              </a:solidFill>
              <a:latin typeface="Calibri"/>
              <a:ea typeface="Calibri"/>
              <a:cs typeface="Calibri"/>
              <a:sym typeface="Calibri"/>
            </a:endParaRPr>
          </a:p>
        </p:txBody>
      </p:sp>
      <p:sp>
        <p:nvSpPr>
          <p:cNvPr id="2117" name="Google Shape;2117;p105"/>
          <p:cNvSpPr txBox="1"/>
          <p:nvPr/>
        </p:nvSpPr>
        <p:spPr>
          <a:xfrm>
            <a:off x="393425" y="2270700"/>
            <a:ext cx="187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Number</a:t>
            </a:r>
            <a:endParaRPr sz="1800" b="1" i="0" u="none" strike="noStrike" cap="none">
              <a:solidFill>
                <a:schemeClr val="dk1"/>
              </a:solidFill>
              <a:latin typeface="Calibri"/>
              <a:ea typeface="Calibri"/>
              <a:cs typeface="Calibri"/>
              <a:sym typeface="Calibri"/>
            </a:endParaRPr>
          </a:p>
        </p:txBody>
      </p:sp>
      <p:sp>
        <p:nvSpPr>
          <p:cNvPr id="2118" name="Google Shape;2118;p105"/>
          <p:cNvSpPr txBox="1"/>
          <p:nvPr/>
        </p:nvSpPr>
        <p:spPr>
          <a:xfrm>
            <a:off x="393425" y="3602663"/>
            <a:ext cx="187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Date</a:t>
            </a:r>
            <a:endParaRPr sz="1800" b="1" i="0" u="none" strike="noStrike" cap="none">
              <a:solidFill>
                <a:schemeClr val="dk1"/>
              </a:solidFill>
              <a:latin typeface="Calibri"/>
              <a:ea typeface="Calibri"/>
              <a:cs typeface="Calibri"/>
              <a:sym typeface="Calibri"/>
            </a:endParaRPr>
          </a:p>
        </p:txBody>
      </p:sp>
      <p:sp>
        <p:nvSpPr>
          <p:cNvPr id="2119" name="Google Shape;2119;p105"/>
          <p:cNvSpPr/>
          <p:nvPr/>
        </p:nvSpPr>
        <p:spPr>
          <a:xfrm>
            <a:off x="1196400" y="1432638"/>
            <a:ext cx="441300" cy="276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0" name="Google Shape;2120;p105"/>
          <p:cNvSpPr/>
          <p:nvPr/>
        </p:nvSpPr>
        <p:spPr>
          <a:xfrm>
            <a:off x="1637700" y="2858325"/>
            <a:ext cx="633000" cy="276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1" name="Google Shape;2121;p105"/>
          <p:cNvSpPr/>
          <p:nvPr/>
        </p:nvSpPr>
        <p:spPr>
          <a:xfrm>
            <a:off x="1408550" y="4130750"/>
            <a:ext cx="522900" cy="276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2" name="Google Shape;2122;p105"/>
          <p:cNvSpPr/>
          <p:nvPr/>
        </p:nvSpPr>
        <p:spPr>
          <a:xfrm>
            <a:off x="3605475" y="2938125"/>
            <a:ext cx="8937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3" name="Google Shape;2123;p105"/>
          <p:cNvSpPr/>
          <p:nvPr/>
        </p:nvSpPr>
        <p:spPr>
          <a:xfrm>
            <a:off x="2900625" y="4265200"/>
            <a:ext cx="15357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24" name="Google Shape;2124;p105"/>
          <p:cNvSpPr/>
          <p:nvPr/>
        </p:nvSpPr>
        <p:spPr>
          <a:xfrm>
            <a:off x="2270825" y="1608675"/>
            <a:ext cx="766200" cy="276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125" name="Google Shape;2125;p105"/>
          <p:cNvPicPr preferRelativeResize="0"/>
          <p:nvPr/>
        </p:nvPicPr>
        <p:blipFill rotWithShape="1">
          <a:blip r:embed="rId8">
            <a:alphaModFix/>
          </a:blip>
          <a:srcRect l="9519" t="3632" r="70821" b="58940"/>
          <a:stretch/>
        </p:blipFill>
        <p:spPr>
          <a:xfrm>
            <a:off x="5884950" y="2566174"/>
            <a:ext cx="633000" cy="3322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1"/>
          <p:cNvPicPr preferRelativeResize="0"/>
          <p:nvPr/>
        </p:nvPicPr>
        <p:blipFill rotWithShape="1">
          <a:blip r:embed="rId3">
            <a:alphaModFix/>
          </a:blip>
          <a:srcRect r="64484"/>
          <a:stretch/>
        </p:blipFill>
        <p:spPr>
          <a:xfrm>
            <a:off x="381000" y="2314150"/>
            <a:ext cx="3112151" cy="1885950"/>
          </a:xfrm>
          <a:prstGeom prst="rect">
            <a:avLst/>
          </a:prstGeom>
          <a:noFill/>
          <a:ln>
            <a:noFill/>
          </a:ln>
        </p:spPr>
      </p:pic>
      <p:pic>
        <p:nvPicPr>
          <p:cNvPr id="255" name="Google Shape;255;p41"/>
          <p:cNvPicPr preferRelativeResize="0"/>
          <p:nvPr/>
        </p:nvPicPr>
        <p:blipFill rotWithShape="1">
          <a:blip r:embed="rId4">
            <a:alphaModFix/>
          </a:blip>
          <a:srcRect/>
          <a:stretch/>
        </p:blipFill>
        <p:spPr>
          <a:xfrm>
            <a:off x="3792563" y="250813"/>
            <a:ext cx="5133975" cy="3419475"/>
          </a:xfrm>
          <a:prstGeom prst="rect">
            <a:avLst/>
          </a:prstGeom>
          <a:noFill/>
          <a:ln>
            <a:noFill/>
          </a:ln>
        </p:spPr>
      </p:pic>
      <p:pic>
        <p:nvPicPr>
          <p:cNvPr id="256" name="Google Shape;256;p41"/>
          <p:cNvPicPr preferRelativeResize="0"/>
          <p:nvPr/>
        </p:nvPicPr>
        <p:blipFill rotWithShape="1">
          <a:blip r:embed="rId5">
            <a:alphaModFix/>
          </a:blip>
          <a:srcRect r="71392"/>
          <a:stretch/>
        </p:blipFill>
        <p:spPr>
          <a:xfrm>
            <a:off x="1257298" y="4299050"/>
            <a:ext cx="2178176" cy="269825"/>
          </a:xfrm>
          <a:prstGeom prst="rect">
            <a:avLst/>
          </a:prstGeom>
          <a:noFill/>
          <a:ln>
            <a:noFill/>
          </a:ln>
        </p:spPr>
      </p:pic>
      <p:pic>
        <p:nvPicPr>
          <p:cNvPr id="257" name="Google Shape;257;p41"/>
          <p:cNvPicPr preferRelativeResize="0"/>
          <p:nvPr/>
        </p:nvPicPr>
        <p:blipFill rotWithShape="1">
          <a:blip r:embed="rId6">
            <a:alphaModFix/>
          </a:blip>
          <a:srcRect/>
          <a:stretch/>
        </p:blipFill>
        <p:spPr>
          <a:xfrm>
            <a:off x="381000" y="4300613"/>
            <a:ext cx="876300" cy="266700"/>
          </a:xfrm>
          <a:prstGeom prst="rect">
            <a:avLst/>
          </a:prstGeom>
          <a:noFill/>
          <a:ln>
            <a:noFill/>
          </a:ln>
        </p:spPr>
      </p:pic>
      <p:sp>
        <p:nvSpPr>
          <p:cNvPr id="258" name="Google Shape;258;p41"/>
          <p:cNvSpPr/>
          <p:nvPr/>
        </p:nvSpPr>
        <p:spPr>
          <a:xfrm>
            <a:off x="5880375" y="1661825"/>
            <a:ext cx="12111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1"/>
          <p:cNvSpPr/>
          <p:nvPr/>
        </p:nvSpPr>
        <p:spPr>
          <a:xfrm>
            <a:off x="1131450" y="4258025"/>
            <a:ext cx="8763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42"/>
          <p:cNvPicPr preferRelativeResize="0"/>
          <p:nvPr/>
        </p:nvPicPr>
        <p:blipFill rotWithShape="1">
          <a:blip r:embed="rId3">
            <a:alphaModFix/>
          </a:blip>
          <a:srcRect t="31757" r="25349" b="16586"/>
          <a:stretch/>
        </p:blipFill>
        <p:spPr>
          <a:xfrm>
            <a:off x="415500" y="3701550"/>
            <a:ext cx="5243625" cy="1198050"/>
          </a:xfrm>
          <a:prstGeom prst="rect">
            <a:avLst/>
          </a:prstGeom>
          <a:noFill/>
          <a:ln>
            <a:noFill/>
          </a:ln>
        </p:spPr>
      </p:pic>
      <p:pic>
        <p:nvPicPr>
          <p:cNvPr id="265" name="Google Shape;265;p42"/>
          <p:cNvPicPr preferRelativeResize="0"/>
          <p:nvPr/>
        </p:nvPicPr>
        <p:blipFill rotWithShape="1">
          <a:blip r:embed="rId4">
            <a:alphaModFix/>
          </a:blip>
          <a:srcRect t="13043" r="22233"/>
          <a:stretch/>
        </p:blipFill>
        <p:spPr>
          <a:xfrm>
            <a:off x="415488" y="1120775"/>
            <a:ext cx="5243626" cy="1834850"/>
          </a:xfrm>
          <a:prstGeom prst="rect">
            <a:avLst/>
          </a:prstGeom>
          <a:noFill/>
          <a:ln>
            <a:noFill/>
          </a:ln>
        </p:spPr>
      </p:pic>
      <p:pic>
        <p:nvPicPr>
          <p:cNvPr id="266" name="Google Shape;266;p42"/>
          <p:cNvPicPr preferRelativeResize="0"/>
          <p:nvPr/>
        </p:nvPicPr>
        <p:blipFill rotWithShape="1">
          <a:blip r:embed="rId4">
            <a:alphaModFix/>
          </a:blip>
          <a:srcRect l="77394" b="65612"/>
          <a:stretch/>
        </p:blipFill>
        <p:spPr>
          <a:xfrm>
            <a:off x="5776563" y="1077025"/>
            <a:ext cx="3115826" cy="1483300"/>
          </a:xfrm>
          <a:prstGeom prst="rect">
            <a:avLst/>
          </a:prstGeom>
          <a:noFill/>
          <a:ln>
            <a:noFill/>
          </a:ln>
        </p:spPr>
      </p:pic>
      <p:pic>
        <p:nvPicPr>
          <p:cNvPr id="267" name="Google Shape;267;p42"/>
          <p:cNvPicPr preferRelativeResize="0"/>
          <p:nvPr/>
        </p:nvPicPr>
        <p:blipFill rotWithShape="1">
          <a:blip r:embed="rId3">
            <a:alphaModFix/>
          </a:blip>
          <a:srcRect l="76641" b="68824"/>
          <a:stretch/>
        </p:blipFill>
        <p:spPr>
          <a:xfrm>
            <a:off x="5651537" y="3416300"/>
            <a:ext cx="3365899" cy="1483300"/>
          </a:xfrm>
          <a:prstGeom prst="rect">
            <a:avLst/>
          </a:prstGeom>
          <a:noFill/>
          <a:ln>
            <a:noFill/>
          </a:ln>
        </p:spPr>
      </p:pic>
      <p:sp>
        <p:nvSpPr>
          <p:cNvPr id="268" name="Google Shape;268;p42"/>
          <p:cNvSpPr txBox="1">
            <a:spLocks noGrp="1"/>
          </p:cNvSpPr>
          <p:nvPr>
            <p:ph type="body" idx="1"/>
          </p:nvPr>
        </p:nvSpPr>
        <p:spPr>
          <a:xfrm>
            <a:off x="207913" y="701200"/>
            <a:ext cx="6053100" cy="419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SzPct val="117647"/>
              <a:buNone/>
            </a:pPr>
            <a:r>
              <a:rPr lang="es">
                <a:latin typeface="Calibri"/>
                <a:ea typeface="Calibri"/>
                <a:cs typeface="Calibri"/>
                <a:sym typeface="Calibri"/>
              </a:rPr>
              <a:t>Sin optimizar: 55 operaciones en 12 segundos</a:t>
            </a:r>
            <a:endParaRPr>
              <a:latin typeface="Calibri"/>
              <a:ea typeface="Calibri"/>
              <a:cs typeface="Calibri"/>
              <a:sym typeface="Calibri"/>
            </a:endParaRPr>
          </a:p>
        </p:txBody>
      </p:sp>
      <p:sp>
        <p:nvSpPr>
          <p:cNvPr id="269" name="Google Shape;269;p42"/>
          <p:cNvSpPr txBox="1">
            <a:spLocks noGrp="1"/>
          </p:cNvSpPr>
          <p:nvPr>
            <p:ph type="body" idx="1"/>
          </p:nvPr>
        </p:nvSpPr>
        <p:spPr>
          <a:xfrm>
            <a:off x="207925" y="3184225"/>
            <a:ext cx="6053100" cy="419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SzPct val="117647"/>
              <a:buNone/>
            </a:pPr>
            <a:r>
              <a:rPr lang="es">
                <a:latin typeface="Calibri"/>
                <a:ea typeface="Calibri"/>
                <a:cs typeface="Calibri"/>
                <a:sym typeface="Calibri"/>
              </a:rPr>
              <a:t>Optimizado: 5 operaciones en 1 segundo</a:t>
            </a:r>
            <a:endParaRPr>
              <a:latin typeface="Calibri"/>
              <a:ea typeface="Calibri"/>
              <a:cs typeface="Calibri"/>
              <a:sym typeface="Calibri"/>
            </a:endParaRPr>
          </a:p>
        </p:txBody>
      </p:sp>
      <p:sp>
        <p:nvSpPr>
          <p:cNvPr id="270" name="Google Shape;270;p42"/>
          <p:cNvSpPr txBox="1">
            <a:spLocks noGrp="1"/>
          </p:cNvSpPr>
          <p:nvPr>
            <p:ph type="body" idx="1"/>
          </p:nvPr>
        </p:nvSpPr>
        <p:spPr>
          <a:xfrm>
            <a:off x="339900" y="233250"/>
            <a:ext cx="84642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SzPts val="852"/>
              <a:buNone/>
            </a:pPr>
            <a:r>
              <a:rPr lang="es" sz="1640" b="1">
                <a:latin typeface="Calibri"/>
                <a:ea typeface="Calibri"/>
                <a:cs typeface="Calibri"/>
                <a:sym typeface="Calibri"/>
              </a:rPr>
              <a:t>Diferencias entre versión sin optimizar y versión optimizada</a:t>
            </a:r>
            <a:endParaRPr sz="1640" b="1">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body" idx="1"/>
          </p:nvPr>
        </p:nvSpPr>
        <p:spPr>
          <a:xfrm>
            <a:off x="311700" y="472050"/>
            <a:ext cx="3404700" cy="449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Hasta aquí copiamos datos de una planilla a otra.</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Ahora queremos generar una factura para cada cliente que pagó la reserva.</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Contamos con un </a:t>
            </a:r>
            <a:r>
              <a:rPr lang="es" u="sng">
                <a:solidFill>
                  <a:schemeClr val="hlink"/>
                </a:solidFill>
                <a:latin typeface="Calibri"/>
                <a:ea typeface="Calibri"/>
                <a:cs typeface="Calibri"/>
                <a:sym typeface="Calibri"/>
                <a:hlinkClick r:id="rId3"/>
              </a:rPr>
              <a:t>Template </a:t>
            </a:r>
            <a:r>
              <a:rPr lang="es">
                <a:latin typeface="Calibri"/>
                <a:ea typeface="Calibri"/>
                <a:cs typeface="Calibri"/>
                <a:sym typeface="Calibri"/>
              </a:rPr>
              <a:t>como el de la imagen.</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Necesitamos crear un nuevo archivo por cada reserva paga y completar con la información de la reserva.</a:t>
            </a:r>
            <a:endParaRPr>
              <a:latin typeface="Calibri"/>
              <a:ea typeface="Calibri"/>
              <a:cs typeface="Calibri"/>
              <a:sym typeface="Calibri"/>
            </a:endParaRPr>
          </a:p>
        </p:txBody>
      </p:sp>
      <p:pic>
        <p:nvPicPr>
          <p:cNvPr id="276" name="Google Shape;276;p43"/>
          <p:cNvPicPr preferRelativeResize="0"/>
          <p:nvPr/>
        </p:nvPicPr>
        <p:blipFill rotWithShape="1">
          <a:blip r:embed="rId4">
            <a:alphaModFix/>
          </a:blip>
          <a:srcRect/>
          <a:stretch/>
        </p:blipFill>
        <p:spPr>
          <a:xfrm>
            <a:off x="3860225" y="419675"/>
            <a:ext cx="4724400" cy="4400550"/>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4"/>
          <p:cNvPicPr preferRelativeResize="0"/>
          <p:nvPr/>
        </p:nvPicPr>
        <p:blipFill rotWithShape="1">
          <a:blip r:embed="rId3">
            <a:alphaModFix/>
          </a:blip>
          <a:srcRect/>
          <a:stretch/>
        </p:blipFill>
        <p:spPr>
          <a:xfrm>
            <a:off x="1772063" y="157388"/>
            <a:ext cx="7267575" cy="2828925"/>
          </a:xfrm>
          <a:prstGeom prst="rect">
            <a:avLst/>
          </a:prstGeom>
          <a:noFill/>
          <a:ln>
            <a:noFill/>
          </a:ln>
        </p:spPr>
      </p:pic>
      <p:pic>
        <p:nvPicPr>
          <p:cNvPr id="282" name="Google Shape;282;p44"/>
          <p:cNvPicPr preferRelativeResize="0"/>
          <p:nvPr/>
        </p:nvPicPr>
        <p:blipFill rotWithShape="1">
          <a:blip r:embed="rId4">
            <a:alphaModFix/>
          </a:blip>
          <a:srcRect/>
          <a:stretch/>
        </p:blipFill>
        <p:spPr>
          <a:xfrm>
            <a:off x="116925" y="1650550"/>
            <a:ext cx="8715375" cy="3371850"/>
          </a:xfrm>
          <a:prstGeom prst="rect">
            <a:avLst/>
          </a:prstGeom>
          <a:noFill/>
          <a:ln>
            <a:noFill/>
          </a:ln>
        </p:spPr>
      </p:pic>
      <p:sp>
        <p:nvSpPr>
          <p:cNvPr id="283" name="Google Shape;283;p44"/>
          <p:cNvSpPr txBox="1">
            <a:spLocks noGrp="1"/>
          </p:cNvSpPr>
          <p:nvPr>
            <p:ph type="body" idx="1"/>
          </p:nvPr>
        </p:nvSpPr>
        <p:spPr>
          <a:xfrm>
            <a:off x="1059725" y="549375"/>
            <a:ext cx="3404700" cy="414900"/>
          </a:xfrm>
          <a:prstGeom prst="rect">
            <a:avLst/>
          </a:prstGeom>
          <a:solidFill>
            <a:schemeClr val="lt1"/>
          </a:solid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605"/>
              <a:buNone/>
            </a:pPr>
            <a:r>
              <a:rPr lang="es" sz="1890">
                <a:latin typeface="Calibri"/>
                <a:ea typeface="Calibri"/>
                <a:cs typeface="Calibri"/>
                <a:sym typeface="Calibri"/>
              </a:rPr>
              <a:t>Necesitamos el ID del Template</a:t>
            </a:r>
            <a:endParaRPr sz="1890">
              <a:latin typeface="Calibri"/>
              <a:ea typeface="Calibri"/>
              <a:cs typeface="Calibri"/>
              <a:sym typeface="Calibri"/>
            </a:endParaRPr>
          </a:p>
        </p:txBody>
      </p:sp>
      <p:sp>
        <p:nvSpPr>
          <p:cNvPr id="284" name="Google Shape;284;p44"/>
          <p:cNvSpPr txBox="1">
            <a:spLocks noGrp="1"/>
          </p:cNvSpPr>
          <p:nvPr>
            <p:ph type="body" idx="1"/>
          </p:nvPr>
        </p:nvSpPr>
        <p:spPr>
          <a:xfrm>
            <a:off x="4417650" y="2252150"/>
            <a:ext cx="3404700" cy="807300"/>
          </a:xfrm>
          <a:prstGeom prst="rect">
            <a:avLst/>
          </a:prstGeom>
          <a:solidFill>
            <a:schemeClr val="lt1"/>
          </a:solidFill>
          <a:ln w="2857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605"/>
              <a:buNone/>
            </a:pPr>
            <a:r>
              <a:rPr lang="es" sz="1890">
                <a:latin typeface="Calibri"/>
                <a:ea typeface="Calibri"/>
                <a:cs typeface="Calibri"/>
                <a:sym typeface="Calibri"/>
              </a:rPr>
              <a:t>Y el ID de la carpeta donde vamos a crear las facturas</a:t>
            </a:r>
            <a:endParaRPr sz="1890">
              <a:latin typeface="Calibri"/>
              <a:ea typeface="Calibri"/>
              <a:cs typeface="Calibri"/>
              <a:sym typeface="Calibri"/>
            </a:endParaRPr>
          </a:p>
        </p:txBody>
      </p:sp>
      <p:sp>
        <p:nvSpPr>
          <p:cNvPr id="285" name="Google Shape;285;p44"/>
          <p:cNvSpPr/>
          <p:nvPr/>
        </p:nvSpPr>
        <p:spPr>
          <a:xfrm>
            <a:off x="4357925" y="157400"/>
            <a:ext cx="3548700" cy="3519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44"/>
          <p:cNvSpPr/>
          <p:nvPr/>
        </p:nvSpPr>
        <p:spPr>
          <a:xfrm>
            <a:off x="3986550" y="1724000"/>
            <a:ext cx="2694300" cy="351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5"/>
          <p:cNvSpPr txBox="1">
            <a:spLocks noGrp="1"/>
          </p:cNvSpPr>
          <p:nvPr>
            <p:ph type="body" idx="1"/>
          </p:nvPr>
        </p:nvSpPr>
        <p:spPr>
          <a:xfrm>
            <a:off x="332650" y="660125"/>
            <a:ext cx="20010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Clic derecho en el link que está antes del Array aggregator. Seleccionar “Add router” .</a:t>
            </a:r>
            <a:endParaRPr/>
          </a:p>
          <a:p>
            <a:pPr marL="0" lvl="0" indent="0" algn="l" rtl="0">
              <a:lnSpc>
                <a:spcPct val="115000"/>
              </a:lnSpc>
              <a:spcBef>
                <a:spcPts val="1200"/>
              </a:spcBef>
              <a:spcAft>
                <a:spcPts val="1200"/>
              </a:spcAft>
              <a:buSzPts val="1800"/>
              <a:buNone/>
            </a:pPr>
            <a:r>
              <a:rPr lang="es"/>
              <a:t>Crear un módulo “Copy a File”.</a:t>
            </a:r>
            <a:endParaRPr/>
          </a:p>
        </p:txBody>
      </p:sp>
      <p:pic>
        <p:nvPicPr>
          <p:cNvPr id="292" name="Google Shape;292;p45"/>
          <p:cNvPicPr preferRelativeResize="0"/>
          <p:nvPr/>
        </p:nvPicPr>
        <p:blipFill rotWithShape="1">
          <a:blip r:embed="rId3">
            <a:alphaModFix/>
          </a:blip>
          <a:srcRect/>
          <a:stretch/>
        </p:blipFill>
        <p:spPr>
          <a:xfrm>
            <a:off x="2417469" y="0"/>
            <a:ext cx="6808662" cy="5143500"/>
          </a:xfrm>
          <a:prstGeom prst="rect">
            <a:avLst/>
          </a:prstGeom>
          <a:noFill/>
          <a:ln>
            <a:noFill/>
          </a:ln>
        </p:spPr>
      </p:pic>
      <p:sp>
        <p:nvSpPr>
          <p:cNvPr id="293" name="Google Shape;293;p45"/>
          <p:cNvSpPr/>
          <p:nvPr/>
        </p:nvSpPr>
        <p:spPr>
          <a:xfrm>
            <a:off x="6178125" y="2273850"/>
            <a:ext cx="2692200" cy="555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5"/>
          <p:cNvSpPr/>
          <p:nvPr/>
        </p:nvSpPr>
        <p:spPr>
          <a:xfrm>
            <a:off x="6178125" y="3002400"/>
            <a:ext cx="2692200" cy="402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5"/>
          <p:cNvSpPr txBox="1"/>
          <p:nvPr/>
        </p:nvSpPr>
        <p:spPr>
          <a:xfrm>
            <a:off x="7246625" y="1919850"/>
            <a:ext cx="942900" cy="3540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chemeClr val="dk2"/>
                </a:solidFill>
                <a:latin typeface="Arial"/>
                <a:ea typeface="Arial"/>
                <a:cs typeface="Arial"/>
                <a:sym typeface="Arial"/>
              </a:rPr>
              <a:t>ID template</a:t>
            </a:r>
            <a:endParaRPr sz="1100" b="0" i="0" u="none" strike="noStrike" cap="none">
              <a:solidFill>
                <a:schemeClr val="dk2"/>
              </a:solidFill>
              <a:latin typeface="Arial"/>
              <a:ea typeface="Arial"/>
              <a:cs typeface="Arial"/>
              <a:sym typeface="Arial"/>
            </a:endParaRPr>
          </a:p>
        </p:txBody>
      </p:sp>
      <p:sp>
        <p:nvSpPr>
          <p:cNvPr id="296" name="Google Shape;296;p45"/>
          <p:cNvSpPr txBox="1"/>
          <p:nvPr/>
        </p:nvSpPr>
        <p:spPr>
          <a:xfrm>
            <a:off x="8027575" y="3405300"/>
            <a:ext cx="942900" cy="3540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chemeClr val="dk2"/>
                </a:solidFill>
                <a:latin typeface="Arial"/>
                <a:ea typeface="Arial"/>
                <a:cs typeface="Arial"/>
                <a:sym typeface="Arial"/>
              </a:rPr>
              <a:t>ID carpeta</a:t>
            </a:r>
            <a:endParaRPr sz="1100" b="0" i="0" u="none" strike="noStrike" cap="none">
              <a:solidFill>
                <a:schemeClr val="dk2"/>
              </a:solidFill>
              <a:latin typeface="Arial"/>
              <a:ea typeface="Arial"/>
              <a:cs typeface="Arial"/>
              <a:sym typeface="Arial"/>
            </a:endParaRPr>
          </a:p>
        </p:txBody>
      </p:sp>
      <p:sp>
        <p:nvSpPr>
          <p:cNvPr id="297" name="Google Shape;297;p45"/>
          <p:cNvSpPr txBox="1"/>
          <p:nvPr/>
        </p:nvSpPr>
        <p:spPr>
          <a:xfrm>
            <a:off x="4848750" y="3924350"/>
            <a:ext cx="1235100" cy="523200"/>
          </a:xfrm>
          <a:prstGeom prst="rect">
            <a:avLst/>
          </a:prstGeom>
          <a:solidFill>
            <a:schemeClr val="lt1"/>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s" sz="1100" b="0" i="0" u="none" strike="noStrike" cap="none">
                <a:solidFill>
                  <a:schemeClr val="dk2"/>
                </a:solidFill>
                <a:latin typeface="Arial"/>
                <a:ea typeface="Arial"/>
                <a:cs typeface="Arial"/>
                <a:sym typeface="Arial"/>
              </a:rPr>
              <a:t>nombre del nuevo archivo</a:t>
            </a:r>
            <a:endParaRPr sz="1100" b="0" i="0" u="none" strike="noStrike" cap="none">
              <a:solidFill>
                <a:schemeClr val="dk2"/>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6"/>
          <p:cNvPicPr preferRelativeResize="0"/>
          <p:nvPr/>
        </p:nvPicPr>
        <p:blipFill rotWithShape="1">
          <a:blip r:embed="rId3">
            <a:alphaModFix/>
          </a:blip>
          <a:srcRect/>
          <a:stretch/>
        </p:blipFill>
        <p:spPr>
          <a:xfrm>
            <a:off x="3716238" y="889000"/>
            <a:ext cx="4867275" cy="3943350"/>
          </a:xfrm>
          <a:prstGeom prst="rect">
            <a:avLst/>
          </a:prstGeom>
          <a:noFill/>
          <a:ln>
            <a:noFill/>
          </a:ln>
        </p:spPr>
      </p:pic>
      <p:sp>
        <p:nvSpPr>
          <p:cNvPr id="303" name="Google Shape;303;p46"/>
          <p:cNvSpPr txBox="1">
            <a:spLocks noGrp="1"/>
          </p:cNvSpPr>
          <p:nvPr>
            <p:ph type="body" idx="1"/>
          </p:nvPr>
        </p:nvSpPr>
        <p:spPr>
          <a:xfrm>
            <a:off x="353400" y="1101700"/>
            <a:ext cx="3174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Creamos la factura solo para las reservas pagas.</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Entonces, ponemos un filtro antes del módulo “Copy a file”.</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Status = paid</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Equal to (case insensitive)</a:t>
            </a:r>
            <a:endParaRPr>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a:stretch/>
        </p:blipFill>
        <p:spPr>
          <a:xfrm>
            <a:off x="3247825" y="267125"/>
            <a:ext cx="5597725" cy="4609225"/>
          </a:xfrm>
          <a:prstGeom prst="rect">
            <a:avLst/>
          </a:prstGeom>
          <a:noFill/>
          <a:ln>
            <a:noFill/>
          </a:ln>
        </p:spPr>
      </p:pic>
      <p:sp>
        <p:nvSpPr>
          <p:cNvPr id="309" name="Google Shape;309;p47"/>
          <p:cNvSpPr txBox="1">
            <a:spLocks noGrp="1"/>
          </p:cNvSpPr>
          <p:nvPr>
            <p:ph type="body" idx="1"/>
          </p:nvPr>
        </p:nvSpPr>
        <p:spPr>
          <a:xfrm>
            <a:off x="405775" y="1573100"/>
            <a:ext cx="3174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latin typeface="Calibri"/>
                <a:ea typeface="Calibri"/>
                <a:cs typeface="Calibri"/>
                <a:sym typeface="Calibri"/>
              </a:rPr>
              <a:t>Get Content of Document y seleccionar el File ID del módulo “Copy a File”</a:t>
            </a:r>
            <a:endParaRPr>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8"/>
          <p:cNvSpPr txBox="1">
            <a:spLocks noGrp="1"/>
          </p:cNvSpPr>
          <p:nvPr>
            <p:ph type="body" idx="1"/>
          </p:nvPr>
        </p:nvSpPr>
        <p:spPr>
          <a:xfrm>
            <a:off x="264500" y="743525"/>
            <a:ext cx="3714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Hay que tener en cuenta que si el Template está guardado como .DOCX, el módulo no va a funcionar.</a:t>
            </a:r>
            <a:endParaRPr/>
          </a:p>
          <a:p>
            <a:pPr marL="0" lvl="0" indent="0" algn="l" rtl="0">
              <a:spcBef>
                <a:spcPts val="0"/>
              </a:spcBef>
              <a:spcAft>
                <a:spcPts val="0"/>
              </a:spcAft>
              <a:buNone/>
            </a:pPr>
            <a:r>
              <a:rPr lang="es"/>
              <a:t>Si lo tenemos guardado como .DOCX, clic en </a:t>
            </a:r>
            <a:r>
              <a:rPr lang="es" b="1"/>
              <a:t>Archivo</a:t>
            </a:r>
            <a:r>
              <a:rPr lang="es"/>
              <a:t>-&gt; </a:t>
            </a:r>
            <a:r>
              <a:rPr lang="es" b="1"/>
              <a:t>Guardar como Documentos de Google</a:t>
            </a:r>
            <a:r>
              <a:rPr lang="es"/>
              <a:t>; localizar el doc nuevo y borrar el .DOCX</a:t>
            </a:r>
            <a:endParaRPr/>
          </a:p>
        </p:txBody>
      </p:sp>
      <p:pic>
        <p:nvPicPr>
          <p:cNvPr id="315" name="Google Shape;315;p48"/>
          <p:cNvPicPr preferRelativeResize="0"/>
          <p:nvPr/>
        </p:nvPicPr>
        <p:blipFill>
          <a:blip r:embed="rId3">
            <a:alphaModFix/>
          </a:blip>
          <a:stretch>
            <a:fillRect/>
          </a:stretch>
        </p:blipFill>
        <p:spPr>
          <a:xfrm>
            <a:off x="4105000" y="204501"/>
            <a:ext cx="5039000" cy="2698550"/>
          </a:xfrm>
          <a:prstGeom prst="rect">
            <a:avLst/>
          </a:prstGeom>
          <a:noFill/>
          <a:ln>
            <a:noFill/>
          </a:ln>
        </p:spPr>
      </p:pic>
      <p:pic>
        <p:nvPicPr>
          <p:cNvPr id="316" name="Google Shape;316;p48"/>
          <p:cNvPicPr preferRelativeResize="0"/>
          <p:nvPr/>
        </p:nvPicPr>
        <p:blipFill>
          <a:blip r:embed="rId4">
            <a:alphaModFix/>
          </a:blip>
          <a:stretch>
            <a:fillRect/>
          </a:stretch>
        </p:blipFill>
        <p:spPr>
          <a:xfrm>
            <a:off x="4399200" y="3448675"/>
            <a:ext cx="3714900" cy="1559497"/>
          </a:xfrm>
          <a:prstGeom prst="rect">
            <a:avLst/>
          </a:prstGeom>
          <a:noFill/>
          <a:ln>
            <a:noFill/>
          </a:ln>
        </p:spPr>
      </p:pic>
      <p:sp>
        <p:nvSpPr>
          <p:cNvPr id="317" name="Google Shape;317;p48"/>
          <p:cNvSpPr/>
          <p:nvPr/>
        </p:nvSpPr>
        <p:spPr>
          <a:xfrm>
            <a:off x="5662575" y="330325"/>
            <a:ext cx="959700" cy="50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8"/>
          <p:cNvSpPr/>
          <p:nvPr/>
        </p:nvSpPr>
        <p:spPr>
          <a:xfrm>
            <a:off x="4572000" y="3817350"/>
            <a:ext cx="2050200" cy="50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8"/>
          <p:cNvSpPr/>
          <p:nvPr/>
        </p:nvSpPr>
        <p:spPr>
          <a:xfrm>
            <a:off x="4572000" y="4419950"/>
            <a:ext cx="2050200" cy="416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8"/>
          <p:cNvSpPr/>
          <p:nvPr/>
        </p:nvSpPr>
        <p:spPr>
          <a:xfrm>
            <a:off x="4572000" y="2328550"/>
            <a:ext cx="3780300" cy="509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9"/>
          <p:cNvSpPr txBox="1">
            <a:spLocks noGrp="1"/>
          </p:cNvSpPr>
          <p:nvPr>
            <p:ph type="body" idx="1"/>
          </p:nvPr>
        </p:nvSpPr>
        <p:spPr>
          <a:xfrm>
            <a:off x="264500" y="743525"/>
            <a:ext cx="3714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Hay que tener en cuenta que si el Template está guardado como .DOCX, el módulo no va a funcionar.</a:t>
            </a:r>
            <a:endParaRPr/>
          </a:p>
          <a:p>
            <a:pPr marL="0" lvl="0" indent="0" algn="l" rtl="0">
              <a:spcBef>
                <a:spcPts val="0"/>
              </a:spcBef>
              <a:spcAft>
                <a:spcPts val="0"/>
              </a:spcAft>
              <a:buNone/>
            </a:pPr>
            <a:r>
              <a:rPr lang="es"/>
              <a:t>Si lo tenemos guardado como .DOCX, clic en </a:t>
            </a:r>
            <a:r>
              <a:rPr lang="es" b="1"/>
              <a:t>Archivo</a:t>
            </a:r>
            <a:r>
              <a:rPr lang="es"/>
              <a:t>-&gt; </a:t>
            </a:r>
            <a:r>
              <a:rPr lang="es" b="1"/>
              <a:t>Guardar como Documentos de Google</a:t>
            </a:r>
            <a:r>
              <a:rPr lang="es"/>
              <a:t>; localizar el doc nuevo y borrar el .DOCX</a:t>
            </a:r>
            <a:endParaRPr/>
          </a:p>
        </p:txBody>
      </p:sp>
      <p:pic>
        <p:nvPicPr>
          <p:cNvPr id="326" name="Google Shape;326;p49"/>
          <p:cNvPicPr preferRelativeResize="0"/>
          <p:nvPr/>
        </p:nvPicPr>
        <p:blipFill>
          <a:blip r:embed="rId3">
            <a:alphaModFix/>
          </a:blip>
          <a:stretch>
            <a:fillRect/>
          </a:stretch>
        </p:blipFill>
        <p:spPr>
          <a:xfrm>
            <a:off x="4105000" y="204501"/>
            <a:ext cx="5039000" cy="2698550"/>
          </a:xfrm>
          <a:prstGeom prst="rect">
            <a:avLst/>
          </a:prstGeom>
          <a:noFill/>
          <a:ln>
            <a:noFill/>
          </a:ln>
        </p:spPr>
      </p:pic>
      <p:pic>
        <p:nvPicPr>
          <p:cNvPr id="327" name="Google Shape;327;p49"/>
          <p:cNvPicPr preferRelativeResize="0"/>
          <p:nvPr/>
        </p:nvPicPr>
        <p:blipFill>
          <a:blip r:embed="rId4">
            <a:alphaModFix/>
          </a:blip>
          <a:stretch>
            <a:fillRect/>
          </a:stretch>
        </p:blipFill>
        <p:spPr>
          <a:xfrm>
            <a:off x="4399200" y="3448675"/>
            <a:ext cx="3714900" cy="1559497"/>
          </a:xfrm>
          <a:prstGeom prst="rect">
            <a:avLst/>
          </a:prstGeom>
          <a:noFill/>
          <a:ln>
            <a:noFill/>
          </a:ln>
        </p:spPr>
      </p:pic>
      <p:sp>
        <p:nvSpPr>
          <p:cNvPr id="328" name="Google Shape;328;p49"/>
          <p:cNvSpPr/>
          <p:nvPr/>
        </p:nvSpPr>
        <p:spPr>
          <a:xfrm>
            <a:off x="5662575" y="330325"/>
            <a:ext cx="959700" cy="50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9"/>
          <p:cNvSpPr/>
          <p:nvPr/>
        </p:nvSpPr>
        <p:spPr>
          <a:xfrm>
            <a:off x="4572000" y="3817350"/>
            <a:ext cx="2050200" cy="5094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9"/>
          <p:cNvSpPr/>
          <p:nvPr/>
        </p:nvSpPr>
        <p:spPr>
          <a:xfrm>
            <a:off x="4572000" y="4419950"/>
            <a:ext cx="2050200" cy="4161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9"/>
          <p:cNvSpPr/>
          <p:nvPr/>
        </p:nvSpPr>
        <p:spPr>
          <a:xfrm>
            <a:off x="4572000" y="2328550"/>
            <a:ext cx="3780300" cy="509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0"/>
          <p:cNvPicPr preferRelativeResize="0"/>
          <p:nvPr/>
        </p:nvPicPr>
        <p:blipFill rotWithShape="1">
          <a:blip r:embed="rId3">
            <a:alphaModFix/>
          </a:blip>
          <a:srcRect/>
          <a:stretch/>
        </p:blipFill>
        <p:spPr>
          <a:xfrm>
            <a:off x="2757450" y="178753"/>
            <a:ext cx="5989975" cy="2267475"/>
          </a:xfrm>
          <a:prstGeom prst="rect">
            <a:avLst/>
          </a:prstGeom>
          <a:noFill/>
          <a:ln>
            <a:noFill/>
          </a:ln>
        </p:spPr>
      </p:pic>
      <p:sp>
        <p:nvSpPr>
          <p:cNvPr id="337" name="Google Shape;337;p50"/>
          <p:cNvSpPr txBox="1">
            <a:spLocks noGrp="1"/>
          </p:cNvSpPr>
          <p:nvPr>
            <p:ph type="body" idx="1"/>
          </p:nvPr>
        </p:nvSpPr>
        <p:spPr>
          <a:xfrm>
            <a:off x="405775" y="2781450"/>
            <a:ext cx="5332500" cy="22080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s">
                <a:latin typeface="Calibri"/>
                <a:ea typeface="Calibri"/>
                <a:cs typeface="Calibri"/>
                <a:sym typeface="Calibri"/>
              </a:rPr>
              <a:t>Para numerar las facturas hay varias opciones. Una de ellas es utilizar “Increment function”.</a:t>
            </a:r>
            <a:endParaRPr>
              <a:latin typeface="Calibri"/>
              <a:ea typeface="Calibri"/>
              <a:cs typeface="Calibri"/>
              <a:sym typeface="Calibri"/>
            </a:endParaRPr>
          </a:p>
          <a:p>
            <a:pPr marL="0" lvl="0" indent="0" algn="l" rtl="0">
              <a:lnSpc>
                <a:spcPct val="115000"/>
              </a:lnSpc>
              <a:spcBef>
                <a:spcPts val="1200"/>
              </a:spcBef>
              <a:spcAft>
                <a:spcPts val="0"/>
              </a:spcAft>
              <a:buSzPts val="1800"/>
              <a:buNone/>
            </a:pPr>
            <a:r>
              <a:rPr lang="es">
                <a:latin typeface="Calibri"/>
                <a:ea typeface="Calibri"/>
                <a:cs typeface="Calibri"/>
                <a:sym typeface="Calibri"/>
              </a:rPr>
              <a:t>Nos devuelve una variable llamada “i” que se aumenta en 1 con cada ejecución.</a:t>
            </a:r>
            <a:endParaRPr>
              <a:latin typeface="Calibri"/>
              <a:ea typeface="Calibri"/>
              <a:cs typeface="Calibri"/>
              <a:sym typeface="Calibri"/>
            </a:endParaRPr>
          </a:p>
          <a:p>
            <a:pPr marL="0" lvl="0" indent="0" algn="l" rtl="0">
              <a:lnSpc>
                <a:spcPct val="115000"/>
              </a:lnSpc>
              <a:spcBef>
                <a:spcPts val="1200"/>
              </a:spcBef>
              <a:spcAft>
                <a:spcPts val="1200"/>
              </a:spcAft>
              <a:buSzPts val="1800"/>
              <a:buNone/>
            </a:pPr>
            <a:r>
              <a:rPr lang="es">
                <a:latin typeface="Calibri"/>
                <a:ea typeface="Calibri"/>
                <a:cs typeface="Calibri"/>
                <a:sym typeface="Calibri"/>
              </a:rPr>
              <a:t>Así, cada vez que el escenario se encuentre con una reserva paga, la variable i se incrementa en 1.</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1" name="Google Shape;2131;p106"/>
          <p:cNvSpPr txBox="1">
            <a:spLocks noGrp="1"/>
          </p:cNvSpPr>
          <p:nvPr>
            <p:ph type="title" idx="4294967295"/>
          </p:nvPr>
        </p:nvSpPr>
        <p:spPr>
          <a:xfrm>
            <a:off x="3614250" y="2267100"/>
            <a:ext cx="1915500" cy="6222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s">
                <a:latin typeface="Calibri"/>
                <a:ea typeface="Calibri"/>
                <a:cs typeface="Calibri"/>
                <a:sym typeface="Calibri"/>
              </a:rPr>
              <a:t>Fórmulas</a:t>
            </a:r>
            <a:endParaRPr>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343" name="Google Shape;343;p51"/>
          <p:cNvPicPr preferRelativeResize="0"/>
          <p:nvPr/>
        </p:nvPicPr>
        <p:blipFill rotWithShape="1">
          <a:blip r:embed="rId3">
            <a:alphaModFix/>
          </a:blip>
          <a:srcRect/>
          <a:stretch/>
        </p:blipFill>
        <p:spPr>
          <a:xfrm>
            <a:off x="0" y="695325"/>
            <a:ext cx="4286250" cy="4448175"/>
          </a:xfrm>
          <a:prstGeom prst="rect">
            <a:avLst/>
          </a:prstGeom>
          <a:noFill/>
          <a:ln>
            <a:noFill/>
          </a:ln>
        </p:spPr>
      </p:pic>
      <p:pic>
        <p:nvPicPr>
          <p:cNvPr id="344" name="Google Shape;344;p51"/>
          <p:cNvPicPr preferRelativeResize="0"/>
          <p:nvPr/>
        </p:nvPicPr>
        <p:blipFill rotWithShape="1">
          <a:blip r:embed="rId4">
            <a:alphaModFix/>
          </a:blip>
          <a:srcRect/>
          <a:stretch/>
        </p:blipFill>
        <p:spPr>
          <a:xfrm>
            <a:off x="4080288" y="111513"/>
            <a:ext cx="3152775" cy="4638675"/>
          </a:xfrm>
          <a:prstGeom prst="rect">
            <a:avLst/>
          </a:prstGeom>
          <a:noFill/>
          <a:ln>
            <a:noFill/>
          </a:ln>
        </p:spPr>
      </p:pic>
      <p:pic>
        <p:nvPicPr>
          <p:cNvPr id="345" name="Google Shape;345;p51"/>
          <p:cNvPicPr preferRelativeResize="0"/>
          <p:nvPr/>
        </p:nvPicPr>
        <p:blipFill rotWithShape="1">
          <a:blip r:embed="rId5">
            <a:alphaModFix/>
          </a:blip>
          <a:srcRect/>
          <a:stretch/>
        </p:blipFill>
        <p:spPr>
          <a:xfrm>
            <a:off x="5996925" y="-62712"/>
            <a:ext cx="3228975" cy="4086225"/>
          </a:xfrm>
          <a:prstGeom prst="rect">
            <a:avLst/>
          </a:prstGeom>
          <a:noFill/>
          <a:ln>
            <a:noFill/>
          </a:ln>
        </p:spPr>
      </p:pic>
      <p:pic>
        <p:nvPicPr>
          <p:cNvPr id="346" name="Google Shape;346;p51"/>
          <p:cNvPicPr preferRelativeResize="0"/>
          <p:nvPr/>
        </p:nvPicPr>
        <p:blipFill rotWithShape="1">
          <a:blip r:embed="rId6">
            <a:alphaModFix/>
          </a:blip>
          <a:srcRect/>
          <a:stretch/>
        </p:blipFill>
        <p:spPr>
          <a:xfrm>
            <a:off x="6030263" y="3524250"/>
            <a:ext cx="3162300" cy="1619250"/>
          </a:xfrm>
          <a:prstGeom prst="rect">
            <a:avLst/>
          </a:prstGeom>
          <a:noFill/>
          <a:ln>
            <a:noFill/>
          </a:ln>
        </p:spPr>
      </p:pic>
      <p:sp>
        <p:nvSpPr>
          <p:cNvPr id="347" name="Google Shape;347;p51"/>
          <p:cNvSpPr txBox="1">
            <a:spLocks noGrp="1"/>
          </p:cNvSpPr>
          <p:nvPr>
            <p:ph type="body" idx="1"/>
          </p:nvPr>
        </p:nvSpPr>
        <p:spPr>
          <a:xfrm>
            <a:off x="259325" y="111525"/>
            <a:ext cx="4096200" cy="800400"/>
          </a:xfrm>
          <a:prstGeom prst="rect">
            <a:avLst/>
          </a:prstGeom>
          <a:solidFill>
            <a:schemeClr val="lt1"/>
          </a:solid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1200"/>
              </a:spcAft>
              <a:buSzPts val="1800"/>
              <a:buNone/>
            </a:pPr>
            <a:r>
              <a:rPr lang="es">
                <a:latin typeface="Calibri"/>
                <a:ea typeface="Calibri"/>
                <a:cs typeface="Calibri"/>
                <a:sym typeface="Calibri"/>
              </a:rPr>
              <a:t>Ahora con “Replace text in a Document” establecemos los reemplazos.</a:t>
            </a:r>
            <a:endParaRPr>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52"/>
          <p:cNvPicPr preferRelativeResize="0"/>
          <p:nvPr/>
        </p:nvPicPr>
        <p:blipFill rotWithShape="1">
          <a:blip r:embed="rId3">
            <a:alphaModFix/>
          </a:blip>
          <a:srcRect/>
          <a:stretch/>
        </p:blipFill>
        <p:spPr>
          <a:xfrm>
            <a:off x="1806000" y="1362063"/>
            <a:ext cx="7086600" cy="3781425"/>
          </a:xfrm>
          <a:prstGeom prst="rect">
            <a:avLst/>
          </a:prstGeom>
          <a:noFill/>
          <a:ln>
            <a:noFill/>
          </a:ln>
        </p:spPr>
      </p:pic>
      <p:sp>
        <p:nvSpPr>
          <p:cNvPr id="353" name="Google Shape;353;p52"/>
          <p:cNvSpPr txBox="1">
            <a:spLocks noGrp="1"/>
          </p:cNvSpPr>
          <p:nvPr>
            <p:ph type="body" idx="1"/>
          </p:nvPr>
        </p:nvSpPr>
        <p:spPr>
          <a:xfrm>
            <a:off x="311700" y="293475"/>
            <a:ext cx="5143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Luego de generar la factura, queremos enviarla por correo.</a:t>
            </a:r>
            <a:endParaRPr/>
          </a:p>
          <a:p>
            <a:pPr marL="0" lvl="0" indent="0" algn="l" rtl="0">
              <a:lnSpc>
                <a:spcPct val="115000"/>
              </a:lnSpc>
              <a:spcBef>
                <a:spcPts val="1200"/>
              </a:spcBef>
              <a:spcAft>
                <a:spcPts val="0"/>
              </a:spcAft>
              <a:buSzPts val="1800"/>
              <a:buNone/>
            </a:pPr>
            <a:r>
              <a:rPr lang="es"/>
              <a:t>Para ello necesitamos descargarla. </a:t>
            </a:r>
            <a:endParaRPr/>
          </a:p>
          <a:p>
            <a:pPr marL="0" lvl="0" indent="0" algn="l" rtl="0">
              <a:lnSpc>
                <a:spcPct val="115000"/>
              </a:lnSpc>
              <a:spcBef>
                <a:spcPts val="1200"/>
              </a:spcBef>
              <a:spcAft>
                <a:spcPts val="1200"/>
              </a:spcAft>
              <a:buSzPts val="1800"/>
              <a:buNone/>
            </a:pPr>
            <a:r>
              <a:rPr lang="es"/>
              <a:t>Insertamos el módulo “Download a File” y configuramos para que exporte el documento en formato PDF.</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59" name="Google Shape;359;p53"/>
          <p:cNvSpPr txBox="1">
            <a:spLocks noGrp="1"/>
          </p:cNvSpPr>
          <p:nvPr>
            <p:ph type="body" idx="1"/>
          </p:nvPr>
        </p:nvSpPr>
        <p:spPr>
          <a:xfrm>
            <a:off x="311700" y="1152475"/>
            <a:ext cx="44628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Si queremos guardar la URL de la factura en la planilla Histórico, podemos crear una columna “URL factura”.</a:t>
            </a:r>
            <a:endParaRPr/>
          </a:p>
          <a:p>
            <a:pPr marL="0" lvl="0" indent="0" algn="l" rtl="0">
              <a:lnSpc>
                <a:spcPct val="115000"/>
              </a:lnSpc>
              <a:spcBef>
                <a:spcPts val="1200"/>
              </a:spcBef>
              <a:spcAft>
                <a:spcPts val="1200"/>
              </a:spcAft>
              <a:buSzPts val="1800"/>
              <a:buNone/>
            </a:pPr>
            <a:r>
              <a:rPr lang="es"/>
              <a:t>Luego agregamos el módulo “Add a Row” y establecemos los valores a guardar junto con la URL de la factura.</a:t>
            </a:r>
            <a:endParaRPr/>
          </a:p>
        </p:txBody>
      </p:sp>
      <p:pic>
        <p:nvPicPr>
          <p:cNvPr id="360" name="Google Shape;360;p53"/>
          <p:cNvPicPr preferRelativeResize="0"/>
          <p:nvPr/>
        </p:nvPicPr>
        <p:blipFill rotWithShape="1">
          <a:blip r:embed="rId3">
            <a:alphaModFix/>
          </a:blip>
          <a:srcRect/>
          <a:stretch/>
        </p:blipFill>
        <p:spPr>
          <a:xfrm>
            <a:off x="4977972" y="104775"/>
            <a:ext cx="3964957"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4"/>
          <p:cNvSpPr txBox="1">
            <a:spLocks noGrp="1"/>
          </p:cNvSpPr>
          <p:nvPr>
            <p:ph type="body" idx="1"/>
          </p:nvPr>
        </p:nvSpPr>
        <p:spPr>
          <a:xfrm>
            <a:off x="385025" y="942950"/>
            <a:ext cx="4567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En el link que une el router con el array aggregator, establecemos un filtro fallback para no duplicar filas. </a:t>
            </a:r>
            <a:endParaRPr/>
          </a:p>
          <a:p>
            <a:pPr marL="0" lvl="0" indent="0" algn="l" rtl="0">
              <a:lnSpc>
                <a:spcPct val="115000"/>
              </a:lnSpc>
              <a:spcBef>
                <a:spcPts val="1200"/>
              </a:spcBef>
              <a:spcAft>
                <a:spcPts val="1200"/>
              </a:spcAft>
              <a:buSzPts val="1800"/>
              <a:buNone/>
            </a:pPr>
            <a:r>
              <a:rPr lang="es"/>
              <a:t>Los datos pasan por una ruta fallback cuando no se cumplen las condiciones de los demás filtros del router. En nuestro caso, si el status es “paid”, ejecuta la ruta donde crea la factura. Si no se cumple, se ejecuta la ruta del array aggregator.</a:t>
            </a:r>
            <a:endParaRPr/>
          </a:p>
        </p:txBody>
      </p:sp>
      <p:pic>
        <p:nvPicPr>
          <p:cNvPr id="366" name="Google Shape;366;p54"/>
          <p:cNvPicPr preferRelativeResize="0"/>
          <p:nvPr/>
        </p:nvPicPr>
        <p:blipFill rotWithShape="1">
          <a:blip r:embed="rId3">
            <a:alphaModFix/>
          </a:blip>
          <a:srcRect/>
          <a:stretch/>
        </p:blipFill>
        <p:spPr>
          <a:xfrm>
            <a:off x="5212825" y="619125"/>
            <a:ext cx="3409950" cy="3905250"/>
          </a:xfrm>
          <a:prstGeom prst="rect">
            <a:avLst/>
          </a:prstGeom>
          <a:noFill/>
          <a:ln>
            <a:noFill/>
          </a:ln>
        </p:spPr>
      </p:pic>
      <p:sp>
        <p:nvSpPr>
          <p:cNvPr id="367" name="Google Shape;367;p54"/>
          <p:cNvSpPr/>
          <p:nvPr/>
        </p:nvSpPr>
        <p:spPr>
          <a:xfrm>
            <a:off x="5151525" y="2219850"/>
            <a:ext cx="1529400" cy="351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73" name="Google Shape;373;p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374" name="Google Shape;374;p55"/>
          <p:cNvPicPr preferRelativeResize="0"/>
          <p:nvPr/>
        </p:nvPicPr>
        <p:blipFill rotWithShape="1">
          <a:blip r:embed="rId3">
            <a:alphaModFix/>
          </a:blip>
          <a:srcRect/>
          <a:stretch/>
        </p:blipFill>
        <p:spPr>
          <a:xfrm>
            <a:off x="442913" y="333375"/>
            <a:ext cx="8258175" cy="4476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80" name="Google Shape;380;p56"/>
          <p:cNvSpPr txBox="1">
            <a:spLocks noGrp="1"/>
          </p:cNvSpPr>
          <p:nvPr>
            <p:ph type="body" idx="1"/>
          </p:nvPr>
        </p:nvSpPr>
        <p:spPr>
          <a:xfrm>
            <a:off x="311700" y="1152475"/>
            <a:ext cx="42603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Luego de descargar el archivo e ingresar la nueva fila, podemos enviar el correo con la factura adjunta.</a:t>
            </a:r>
            <a:endParaRPr/>
          </a:p>
        </p:txBody>
      </p:sp>
      <p:pic>
        <p:nvPicPr>
          <p:cNvPr id="381" name="Google Shape;381;p56"/>
          <p:cNvPicPr preferRelativeResize="0"/>
          <p:nvPr/>
        </p:nvPicPr>
        <p:blipFill rotWithShape="1">
          <a:blip r:embed="rId3">
            <a:alphaModFix/>
          </a:blip>
          <a:srcRect/>
          <a:stretch/>
        </p:blipFill>
        <p:spPr>
          <a:xfrm>
            <a:off x="4782105" y="0"/>
            <a:ext cx="4361890"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87" name="Google Shape;387;p57"/>
          <p:cNvSpPr txBox="1">
            <a:spLocks noGrp="1"/>
          </p:cNvSpPr>
          <p:nvPr>
            <p:ph type="body" idx="1"/>
          </p:nvPr>
        </p:nvSpPr>
        <p:spPr>
          <a:xfrm>
            <a:off x="4763925" y="2571750"/>
            <a:ext cx="4068300" cy="19971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ts val="1800"/>
              <a:buNone/>
            </a:pPr>
            <a:r>
              <a:rPr lang="es"/>
              <a:t>Podemos formatear el texto a enviar con tags de HTML.</a:t>
            </a:r>
            <a:endParaRPr/>
          </a:p>
          <a:p>
            <a:pPr marL="0" lvl="0" indent="0" algn="l" rtl="0">
              <a:lnSpc>
                <a:spcPct val="115000"/>
              </a:lnSpc>
              <a:spcBef>
                <a:spcPts val="1200"/>
              </a:spcBef>
              <a:spcAft>
                <a:spcPts val="1200"/>
              </a:spcAft>
              <a:buSzPts val="1800"/>
              <a:buNone/>
            </a:pPr>
            <a:r>
              <a:rPr lang="es"/>
              <a:t>Por ejemplo, entre &lt;p&gt; &lt;/p&gt; ponemos párrafos. Entre &lt;em&gt; y &lt;7em&gt; texto en itálica. Entre &lt;strong&gt; y &lt;/strong&gt; texto en negrita.</a:t>
            </a:r>
            <a:endParaRPr/>
          </a:p>
        </p:txBody>
      </p:sp>
      <p:pic>
        <p:nvPicPr>
          <p:cNvPr id="388" name="Google Shape;388;p57"/>
          <p:cNvPicPr preferRelativeResize="0"/>
          <p:nvPr/>
        </p:nvPicPr>
        <p:blipFill rotWithShape="1">
          <a:blip r:embed="rId3">
            <a:alphaModFix/>
          </a:blip>
          <a:srcRect/>
          <a:stretch/>
        </p:blipFill>
        <p:spPr>
          <a:xfrm>
            <a:off x="311705" y="0"/>
            <a:ext cx="4361890" cy="5143500"/>
          </a:xfrm>
          <a:prstGeom prst="rect">
            <a:avLst/>
          </a:prstGeom>
          <a:noFill/>
          <a:ln>
            <a:noFill/>
          </a:ln>
        </p:spPr>
      </p:pic>
      <p:pic>
        <p:nvPicPr>
          <p:cNvPr id="389" name="Google Shape;389;p57"/>
          <p:cNvPicPr preferRelativeResize="0"/>
          <p:nvPr/>
        </p:nvPicPr>
        <p:blipFill rotWithShape="1">
          <a:blip r:embed="rId4">
            <a:alphaModFix/>
          </a:blip>
          <a:srcRect/>
          <a:stretch/>
        </p:blipFill>
        <p:spPr>
          <a:xfrm>
            <a:off x="4846377" y="-8"/>
            <a:ext cx="3711400" cy="233720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95" name="Google Shape;395;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396" name="Google Shape;396;p58"/>
          <p:cNvPicPr preferRelativeResize="0"/>
          <p:nvPr/>
        </p:nvPicPr>
        <p:blipFill rotWithShape="1">
          <a:blip r:embed="rId3">
            <a:alphaModFix/>
          </a:blip>
          <a:srcRect/>
          <a:stretch/>
        </p:blipFill>
        <p:spPr>
          <a:xfrm>
            <a:off x="311705" y="0"/>
            <a:ext cx="4361890" cy="5143500"/>
          </a:xfrm>
          <a:prstGeom prst="rect">
            <a:avLst/>
          </a:prstGeom>
          <a:noFill/>
          <a:ln>
            <a:noFill/>
          </a:ln>
        </p:spPr>
      </p:pic>
      <p:pic>
        <p:nvPicPr>
          <p:cNvPr id="397" name="Google Shape;397;p58"/>
          <p:cNvPicPr preferRelativeResize="0"/>
          <p:nvPr/>
        </p:nvPicPr>
        <p:blipFill rotWithShape="1">
          <a:blip r:embed="rId4">
            <a:alphaModFix/>
          </a:blip>
          <a:srcRect/>
          <a:stretch/>
        </p:blipFill>
        <p:spPr>
          <a:xfrm>
            <a:off x="5045427" y="670592"/>
            <a:ext cx="3711400" cy="2337208"/>
          </a:xfrm>
          <a:prstGeom prst="rect">
            <a:avLst/>
          </a:prstGeom>
          <a:noFill/>
          <a:ln>
            <a:noFill/>
          </a:ln>
        </p:spPr>
      </p:pic>
      <p:pic>
        <p:nvPicPr>
          <p:cNvPr id="398" name="Google Shape;398;p58"/>
          <p:cNvPicPr preferRelativeResize="0"/>
          <p:nvPr/>
        </p:nvPicPr>
        <p:blipFill rotWithShape="1">
          <a:blip r:embed="rId5">
            <a:alphaModFix/>
          </a:blip>
          <a:srcRect/>
          <a:stretch/>
        </p:blipFill>
        <p:spPr>
          <a:xfrm>
            <a:off x="3542100" y="3133713"/>
            <a:ext cx="5353050" cy="20097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04" name="Google Shape;404;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405" name="Google Shape;405;p59"/>
          <p:cNvPicPr preferRelativeResize="0"/>
          <p:nvPr/>
        </p:nvPicPr>
        <p:blipFill rotWithShape="1">
          <a:blip r:embed="rId3">
            <a:alphaModFix/>
          </a:blip>
          <a:srcRect/>
          <a:stretch/>
        </p:blipFill>
        <p:spPr>
          <a:xfrm>
            <a:off x="62838" y="228600"/>
            <a:ext cx="5267325" cy="4686300"/>
          </a:xfrm>
          <a:prstGeom prst="rect">
            <a:avLst/>
          </a:prstGeom>
          <a:noFill/>
          <a:ln>
            <a:noFill/>
          </a:ln>
        </p:spPr>
      </p:pic>
      <p:pic>
        <p:nvPicPr>
          <p:cNvPr id="406" name="Google Shape;406;p59"/>
          <p:cNvPicPr preferRelativeResize="0"/>
          <p:nvPr/>
        </p:nvPicPr>
        <p:blipFill rotWithShape="1">
          <a:blip r:embed="rId4">
            <a:alphaModFix/>
          </a:blip>
          <a:srcRect/>
          <a:stretch/>
        </p:blipFill>
        <p:spPr>
          <a:xfrm>
            <a:off x="4278198" y="684188"/>
            <a:ext cx="4554102" cy="41434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0"/>
          <p:cNvSpPr txBox="1">
            <a:spLocks noGrp="1"/>
          </p:cNvSpPr>
          <p:nvPr>
            <p:ph type="body" idx="1"/>
          </p:nvPr>
        </p:nvSpPr>
        <p:spPr>
          <a:xfrm>
            <a:off x="4344900" y="1152475"/>
            <a:ext cx="44874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Nuestro escenario está listo. </a:t>
            </a:r>
            <a:endParaRPr/>
          </a:p>
          <a:p>
            <a:pPr marL="0" lvl="0" indent="0" algn="l" rtl="0">
              <a:lnSpc>
                <a:spcPct val="115000"/>
              </a:lnSpc>
              <a:spcBef>
                <a:spcPts val="1200"/>
              </a:spcBef>
              <a:spcAft>
                <a:spcPts val="1200"/>
              </a:spcAft>
              <a:buSzPts val="1800"/>
              <a:buNone/>
            </a:pPr>
            <a:r>
              <a:rPr lang="es"/>
              <a:t>Solo nos queda activarlo y programarlo para que se ejecute automaticamente una vez al mes.</a:t>
            </a:r>
            <a:endParaRPr/>
          </a:p>
        </p:txBody>
      </p:sp>
      <p:pic>
        <p:nvPicPr>
          <p:cNvPr id="412" name="Google Shape;412;p60"/>
          <p:cNvPicPr preferRelativeResize="0"/>
          <p:nvPr/>
        </p:nvPicPr>
        <p:blipFill rotWithShape="1">
          <a:blip r:embed="rId3">
            <a:alphaModFix/>
          </a:blip>
          <a:srcRect/>
          <a:stretch/>
        </p:blipFill>
        <p:spPr>
          <a:xfrm>
            <a:off x="354651" y="0"/>
            <a:ext cx="3888297"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07"/>
          <p:cNvSpPr/>
          <p:nvPr/>
        </p:nvSpPr>
        <p:spPr>
          <a:xfrm>
            <a:off x="61875" y="2119400"/>
            <a:ext cx="4584900" cy="2871600"/>
          </a:xfrm>
          <a:prstGeom prst="rect">
            <a:avLst/>
          </a:prstGeom>
          <a:solidFill>
            <a:srgbClr val="EAD1D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37" name="Google Shape;2137;p107"/>
          <p:cNvSpPr/>
          <p:nvPr/>
        </p:nvSpPr>
        <p:spPr>
          <a:xfrm>
            <a:off x="87575" y="76200"/>
            <a:ext cx="6908400" cy="2037300"/>
          </a:xfrm>
          <a:prstGeom prst="rect">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2138" name="Google Shape;2138;p107"/>
          <p:cNvSpPr/>
          <p:nvPr/>
        </p:nvSpPr>
        <p:spPr>
          <a:xfrm>
            <a:off x="4722975" y="1822925"/>
            <a:ext cx="4419600" cy="3168000"/>
          </a:xfrm>
          <a:prstGeom prst="rect">
            <a:avLst/>
          </a:prstGeom>
          <a:solidFill>
            <a:srgbClr val="FFF2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2139" name="Google Shape;2139;p107"/>
          <p:cNvPicPr preferRelativeResize="0"/>
          <p:nvPr/>
        </p:nvPicPr>
        <p:blipFill rotWithShape="1">
          <a:blip r:embed="rId3">
            <a:alphaModFix/>
          </a:blip>
          <a:srcRect/>
          <a:stretch/>
        </p:blipFill>
        <p:spPr>
          <a:xfrm>
            <a:off x="4875400" y="4157575"/>
            <a:ext cx="4276725" cy="790575"/>
          </a:xfrm>
          <a:prstGeom prst="rect">
            <a:avLst/>
          </a:prstGeom>
          <a:noFill/>
          <a:ln>
            <a:noFill/>
          </a:ln>
        </p:spPr>
      </p:pic>
      <p:pic>
        <p:nvPicPr>
          <p:cNvPr id="2140" name="Google Shape;2140;p107"/>
          <p:cNvPicPr preferRelativeResize="0"/>
          <p:nvPr/>
        </p:nvPicPr>
        <p:blipFill rotWithShape="1">
          <a:blip r:embed="rId4">
            <a:alphaModFix/>
          </a:blip>
          <a:srcRect/>
          <a:stretch/>
        </p:blipFill>
        <p:spPr>
          <a:xfrm>
            <a:off x="4108525" y="177575"/>
            <a:ext cx="2819400" cy="800100"/>
          </a:xfrm>
          <a:prstGeom prst="rect">
            <a:avLst/>
          </a:prstGeom>
          <a:noFill/>
          <a:ln>
            <a:noFill/>
          </a:ln>
        </p:spPr>
      </p:pic>
      <p:pic>
        <p:nvPicPr>
          <p:cNvPr id="2141" name="Google Shape;2141;p107"/>
          <p:cNvPicPr preferRelativeResize="0"/>
          <p:nvPr/>
        </p:nvPicPr>
        <p:blipFill rotWithShape="1">
          <a:blip r:embed="rId5">
            <a:alphaModFix/>
          </a:blip>
          <a:srcRect/>
          <a:stretch/>
        </p:blipFill>
        <p:spPr>
          <a:xfrm>
            <a:off x="102363" y="2195588"/>
            <a:ext cx="4419600" cy="742950"/>
          </a:xfrm>
          <a:prstGeom prst="rect">
            <a:avLst/>
          </a:prstGeom>
          <a:noFill/>
          <a:ln>
            <a:noFill/>
          </a:ln>
        </p:spPr>
      </p:pic>
      <p:pic>
        <p:nvPicPr>
          <p:cNvPr id="2142" name="Google Shape;2142;p107"/>
          <p:cNvPicPr preferRelativeResize="0"/>
          <p:nvPr/>
        </p:nvPicPr>
        <p:blipFill rotWithShape="1">
          <a:blip r:embed="rId6">
            <a:alphaModFix/>
          </a:blip>
          <a:srcRect/>
          <a:stretch/>
        </p:blipFill>
        <p:spPr>
          <a:xfrm>
            <a:off x="138075" y="177575"/>
            <a:ext cx="3970450" cy="1866175"/>
          </a:xfrm>
          <a:prstGeom prst="rect">
            <a:avLst/>
          </a:prstGeom>
          <a:noFill/>
          <a:ln>
            <a:noFill/>
          </a:ln>
        </p:spPr>
      </p:pic>
      <p:pic>
        <p:nvPicPr>
          <p:cNvPr id="2143" name="Google Shape;2143;p107"/>
          <p:cNvPicPr preferRelativeResize="0"/>
          <p:nvPr/>
        </p:nvPicPr>
        <p:blipFill rotWithShape="1">
          <a:blip r:embed="rId7">
            <a:alphaModFix/>
          </a:blip>
          <a:srcRect/>
          <a:stretch/>
        </p:blipFill>
        <p:spPr>
          <a:xfrm>
            <a:off x="102375" y="3028025"/>
            <a:ext cx="2430150" cy="1920125"/>
          </a:xfrm>
          <a:prstGeom prst="rect">
            <a:avLst/>
          </a:prstGeom>
          <a:noFill/>
          <a:ln>
            <a:noFill/>
          </a:ln>
        </p:spPr>
      </p:pic>
      <p:pic>
        <p:nvPicPr>
          <p:cNvPr id="2144" name="Google Shape;2144;p107"/>
          <p:cNvPicPr preferRelativeResize="0"/>
          <p:nvPr/>
        </p:nvPicPr>
        <p:blipFill rotWithShape="1">
          <a:blip r:embed="rId8">
            <a:alphaModFix/>
          </a:blip>
          <a:srcRect b="33757"/>
          <a:stretch/>
        </p:blipFill>
        <p:spPr>
          <a:xfrm>
            <a:off x="4920738" y="1931104"/>
            <a:ext cx="2071800" cy="2106501"/>
          </a:xfrm>
          <a:prstGeom prst="rect">
            <a:avLst/>
          </a:prstGeom>
          <a:noFill/>
          <a:ln>
            <a:noFill/>
          </a:ln>
        </p:spPr>
      </p:pic>
      <p:pic>
        <p:nvPicPr>
          <p:cNvPr id="2145" name="Google Shape;2145;p107"/>
          <p:cNvPicPr preferRelativeResize="0"/>
          <p:nvPr/>
        </p:nvPicPr>
        <p:blipFill rotWithShape="1">
          <a:blip r:embed="rId8">
            <a:alphaModFix/>
          </a:blip>
          <a:srcRect t="64345" b="3"/>
          <a:stretch/>
        </p:blipFill>
        <p:spPr>
          <a:xfrm>
            <a:off x="6995975" y="2903908"/>
            <a:ext cx="2071800" cy="1133699"/>
          </a:xfrm>
          <a:prstGeom prst="rect">
            <a:avLst/>
          </a:prstGeom>
          <a:noFill/>
          <a:ln>
            <a:noFill/>
          </a:ln>
        </p:spPr>
      </p:pic>
      <p:sp>
        <p:nvSpPr>
          <p:cNvPr id="2146" name="Google Shape;2146;p107"/>
          <p:cNvSpPr txBox="1"/>
          <p:nvPr/>
        </p:nvSpPr>
        <p:spPr>
          <a:xfrm>
            <a:off x="5017938" y="1063538"/>
            <a:ext cx="1877400" cy="461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Text</a:t>
            </a:r>
            <a:endParaRPr sz="1800" b="1" i="0" u="none" strike="noStrike" cap="none">
              <a:solidFill>
                <a:schemeClr val="dk1"/>
              </a:solidFill>
              <a:latin typeface="Calibri"/>
              <a:ea typeface="Calibri"/>
              <a:cs typeface="Calibri"/>
              <a:sym typeface="Calibri"/>
            </a:endParaRPr>
          </a:p>
        </p:txBody>
      </p:sp>
      <p:sp>
        <p:nvSpPr>
          <p:cNvPr id="2147" name="Google Shape;2147;p107"/>
          <p:cNvSpPr txBox="1"/>
          <p:nvPr/>
        </p:nvSpPr>
        <p:spPr>
          <a:xfrm>
            <a:off x="7093163" y="1931088"/>
            <a:ext cx="1877400" cy="461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Date</a:t>
            </a:r>
            <a:endParaRPr sz="1800" b="1" i="0" u="none" strike="noStrike" cap="none">
              <a:solidFill>
                <a:schemeClr val="dk1"/>
              </a:solidFill>
              <a:latin typeface="Calibri"/>
              <a:ea typeface="Calibri"/>
              <a:cs typeface="Calibri"/>
              <a:sym typeface="Calibri"/>
            </a:endParaRPr>
          </a:p>
        </p:txBody>
      </p:sp>
      <p:sp>
        <p:nvSpPr>
          <p:cNvPr id="2148" name="Google Shape;2148;p107"/>
          <p:cNvSpPr txBox="1"/>
          <p:nvPr/>
        </p:nvSpPr>
        <p:spPr>
          <a:xfrm>
            <a:off x="2689038" y="4322000"/>
            <a:ext cx="1877400" cy="461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s" sz="1800" b="1" i="0" u="none" strike="noStrike" cap="none">
                <a:solidFill>
                  <a:schemeClr val="dk1"/>
                </a:solidFill>
                <a:latin typeface="Calibri"/>
                <a:ea typeface="Calibri"/>
                <a:cs typeface="Calibri"/>
                <a:sym typeface="Calibri"/>
              </a:rPr>
              <a:t>Number</a:t>
            </a:r>
            <a:endParaRPr sz="1800" b="1" i="0" u="none" strike="noStrike" cap="none">
              <a:solidFill>
                <a:schemeClr val="dk1"/>
              </a:solidFill>
              <a:latin typeface="Calibri"/>
              <a:ea typeface="Calibri"/>
              <a:cs typeface="Calibri"/>
              <a:sym typeface="Calibri"/>
            </a:endParaRPr>
          </a:p>
        </p:txBody>
      </p:sp>
      <p:sp>
        <p:nvSpPr>
          <p:cNvPr id="2149" name="Google Shape;2149;p107"/>
          <p:cNvSpPr txBox="1"/>
          <p:nvPr/>
        </p:nvSpPr>
        <p:spPr>
          <a:xfrm>
            <a:off x="7093175" y="76200"/>
            <a:ext cx="20718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 sz="1600" b="0" i="0" u="none" strike="noStrike" cap="none">
                <a:solidFill>
                  <a:schemeClr val="dk1"/>
                </a:solidFill>
                <a:latin typeface="Calibri"/>
                <a:ea typeface="Calibri"/>
                <a:cs typeface="Calibri"/>
                <a:sym typeface="Calibri"/>
              </a:rPr>
              <a:t>Para insertar una fórmula, simplemente hacemos clic en el campo de mapeo y seleccionamos la función.</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18" name="Google Shape;418;p61"/>
          <p:cNvSpPr txBox="1">
            <a:spLocks noGrp="1"/>
          </p:cNvSpPr>
          <p:nvPr>
            <p:ph type="body" idx="1"/>
          </p:nvPr>
        </p:nvSpPr>
        <p:spPr>
          <a:xfrm>
            <a:off x="311700" y="3996175"/>
            <a:ext cx="8520600" cy="5727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1200"/>
              </a:spcAft>
              <a:buSzPts val="1800"/>
              <a:buNone/>
            </a:pPr>
            <a:r>
              <a:rPr lang="es" u="sng">
                <a:solidFill>
                  <a:schemeClr val="hlink"/>
                </a:solidFill>
                <a:hlinkClick r:id="rId3"/>
              </a:rPr>
              <a:t>Blueprint</a:t>
            </a:r>
            <a:endParaRPr/>
          </a:p>
        </p:txBody>
      </p:sp>
      <p:pic>
        <p:nvPicPr>
          <p:cNvPr id="419" name="Google Shape;419;p61"/>
          <p:cNvPicPr preferRelativeResize="0"/>
          <p:nvPr/>
        </p:nvPicPr>
        <p:blipFill rotWithShape="1">
          <a:blip r:embed="rId4">
            <a:alphaModFix/>
          </a:blip>
          <a:srcRect/>
          <a:stretch/>
        </p:blipFill>
        <p:spPr>
          <a:xfrm>
            <a:off x="0" y="1333277"/>
            <a:ext cx="9143999" cy="247694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62"/>
          <p:cNvSpPr txBox="1">
            <a:spLocks noGrp="1"/>
          </p:cNvSpPr>
          <p:nvPr>
            <p:ph type="body" idx="1"/>
          </p:nvPr>
        </p:nvSpPr>
        <p:spPr>
          <a:xfrm>
            <a:off x="311700" y="482525"/>
            <a:ext cx="8520600" cy="4086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Con nuestra planilla “Histórico” podemos armar visualizaciones en Looker Studio.</a:t>
            </a:r>
            <a:endParaRPr/>
          </a:p>
        </p:txBody>
      </p:sp>
      <p:pic>
        <p:nvPicPr>
          <p:cNvPr id="425" name="Google Shape;425;p62"/>
          <p:cNvPicPr preferRelativeResize="0"/>
          <p:nvPr/>
        </p:nvPicPr>
        <p:blipFill rotWithShape="1">
          <a:blip r:embed="rId3">
            <a:alphaModFix/>
          </a:blip>
          <a:srcRect/>
          <a:stretch/>
        </p:blipFill>
        <p:spPr>
          <a:xfrm>
            <a:off x="152400" y="1473574"/>
            <a:ext cx="9144001" cy="2501153"/>
          </a:xfrm>
          <a:prstGeom prst="rect">
            <a:avLst/>
          </a:prstGeom>
          <a:noFill/>
          <a:ln>
            <a:noFill/>
          </a:ln>
        </p:spPr>
      </p:pic>
      <p:sp>
        <p:nvSpPr>
          <p:cNvPr id="426" name="Google Shape;426;p62"/>
          <p:cNvSpPr/>
          <p:nvPr/>
        </p:nvSpPr>
        <p:spPr>
          <a:xfrm>
            <a:off x="825125" y="1473575"/>
            <a:ext cx="2556000" cy="3519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2"/>
          <p:cNvSpPr/>
          <p:nvPr/>
        </p:nvSpPr>
        <p:spPr>
          <a:xfrm>
            <a:off x="152400" y="2219850"/>
            <a:ext cx="1217400" cy="5253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33" name="Google Shape;433;p6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434" name="Google Shape;434;p63"/>
          <p:cNvPicPr preferRelativeResize="0"/>
          <p:nvPr/>
        </p:nvPicPr>
        <p:blipFill rotWithShape="1">
          <a:blip r:embed="rId3">
            <a:alphaModFix/>
          </a:blip>
          <a:srcRect/>
          <a:stretch/>
        </p:blipFill>
        <p:spPr>
          <a:xfrm>
            <a:off x="0" y="311207"/>
            <a:ext cx="9143998" cy="4521086"/>
          </a:xfrm>
          <a:prstGeom prst="rect">
            <a:avLst/>
          </a:prstGeom>
          <a:noFill/>
          <a:ln>
            <a:noFill/>
          </a:ln>
        </p:spPr>
      </p:pic>
      <p:sp>
        <p:nvSpPr>
          <p:cNvPr id="435" name="Google Shape;435;p63"/>
          <p:cNvSpPr/>
          <p:nvPr/>
        </p:nvSpPr>
        <p:spPr>
          <a:xfrm>
            <a:off x="6490125" y="3162650"/>
            <a:ext cx="1950600" cy="776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41" name="Google Shape;441;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442" name="Google Shape;442;p64"/>
          <p:cNvPicPr preferRelativeResize="0"/>
          <p:nvPr/>
        </p:nvPicPr>
        <p:blipFill rotWithShape="1">
          <a:blip r:embed="rId3">
            <a:alphaModFix/>
          </a:blip>
          <a:srcRect/>
          <a:stretch/>
        </p:blipFill>
        <p:spPr>
          <a:xfrm>
            <a:off x="0" y="1016397"/>
            <a:ext cx="9144001" cy="311070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48" name="Google Shape;448;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449" name="Google Shape;449;p65"/>
          <p:cNvPicPr preferRelativeResize="0"/>
          <p:nvPr/>
        </p:nvPicPr>
        <p:blipFill rotWithShape="1">
          <a:blip r:embed="rId3">
            <a:alphaModFix/>
          </a:blip>
          <a:srcRect/>
          <a:stretch/>
        </p:blipFill>
        <p:spPr>
          <a:xfrm>
            <a:off x="0" y="272365"/>
            <a:ext cx="9143998" cy="420881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6"/>
          <p:cNvSpPr txBox="1">
            <a:spLocks noGrp="1"/>
          </p:cNvSpPr>
          <p:nvPr>
            <p:ph type="body" idx="1"/>
          </p:nvPr>
        </p:nvSpPr>
        <p:spPr>
          <a:xfrm>
            <a:off x="311700" y="1194375"/>
            <a:ext cx="4047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Opcionalmente, podemos configurar módulos para no ingresar filas que tengan Booking ID duplicado.</a:t>
            </a:r>
            <a:endParaRPr/>
          </a:p>
          <a:p>
            <a:pPr marL="0" lvl="0" indent="0" algn="l" rtl="0">
              <a:lnSpc>
                <a:spcPct val="115000"/>
              </a:lnSpc>
              <a:spcBef>
                <a:spcPts val="1200"/>
              </a:spcBef>
              <a:spcAft>
                <a:spcPts val="1200"/>
              </a:spcAft>
              <a:buSzPts val="1800"/>
              <a:buNone/>
            </a:pPr>
            <a:r>
              <a:rPr lang="es"/>
              <a:t>Luego de obtener las filas con “Get Values”, incorporamos el módulo “Search Row” para buscar el Booking ID de la planilla mensual en “HIstórico”.</a:t>
            </a:r>
            <a:endParaRPr/>
          </a:p>
        </p:txBody>
      </p:sp>
      <p:pic>
        <p:nvPicPr>
          <p:cNvPr id="455" name="Google Shape;455;p66"/>
          <p:cNvPicPr preferRelativeResize="0"/>
          <p:nvPr/>
        </p:nvPicPr>
        <p:blipFill rotWithShape="1">
          <a:blip r:embed="rId3">
            <a:alphaModFix/>
          </a:blip>
          <a:srcRect/>
          <a:stretch/>
        </p:blipFill>
        <p:spPr>
          <a:xfrm>
            <a:off x="4431138" y="0"/>
            <a:ext cx="3941123"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7"/>
          <p:cNvSpPr txBox="1">
            <a:spLocks noGrp="1"/>
          </p:cNvSpPr>
          <p:nvPr>
            <p:ph type="body" idx="1"/>
          </p:nvPr>
        </p:nvSpPr>
        <p:spPr>
          <a:xfrm>
            <a:off x="311700" y="375125"/>
            <a:ext cx="3729300" cy="4193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Si existe la reserva (incorporar filtro en router), la borra con Delete a Row.</a:t>
            </a:r>
            <a:endParaRPr/>
          </a:p>
          <a:p>
            <a:pPr marL="0" lvl="0" indent="0" algn="l" rtl="0">
              <a:lnSpc>
                <a:spcPct val="115000"/>
              </a:lnSpc>
              <a:spcBef>
                <a:spcPts val="1200"/>
              </a:spcBef>
              <a:spcAft>
                <a:spcPts val="0"/>
              </a:spcAft>
              <a:buSzPts val="1800"/>
              <a:buNone/>
            </a:pPr>
            <a:r>
              <a:rPr lang="es"/>
              <a:t>Otra opción es usar Update a Row y marcar la fila como duplicada.</a:t>
            </a:r>
            <a:endParaRPr/>
          </a:p>
          <a:p>
            <a:pPr marL="0" lvl="0" indent="0" algn="l" rtl="0">
              <a:lnSpc>
                <a:spcPct val="115000"/>
              </a:lnSpc>
              <a:spcBef>
                <a:spcPts val="1200"/>
              </a:spcBef>
              <a:spcAft>
                <a:spcPts val="1200"/>
              </a:spcAft>
              <a:buSzPts val="1800"/>
              <a:buNone/>
            </a:pPr>
            <a:r>
              <a:rPr lang="es"/>
              <a:t>En estos casos, pierde sentido el array aggregator, ya que por cada fila en la planilla mensual, vamos a buscar en la planilla Histórico.</a:t>
            </a:r>
            <a:endParaRPr/>
          </a:p>
        </p:txBody>
      </p:sp>
      <p:pic>
        <p:nvPicPr>
          <p:cNvPr id="461" name="Google Shape;461;p67"/>
          <p:cNvPicPr preferRelativeResize="0"/>
          <p:nvPr/>
        </p:nvPicPr>
        <p:blipFill rotWithShape="1">
          <a:blip r:embed="rId3">
            <a:alphaModFix/>
          </a:blip>
          <a:srcRect/>
          <a:stretch/>
        </p:blipFill>
        <p:spPr>
          <a:xfrm>
            <a:off x="4389426" y="-104750"/>
            <a:ext cx="5058248"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8"/>
          <p:cNvSpPr txBox="1">
            <a:spLocks noGrp="1"/>
          </p:cNvSpPr>
          <p:nvPr>
            <p:ph type="body" idx="1"/>
          </p:nvPr>
        </p:nvSpPr>
        <p:spPr>
          <a:xfrm>
            <a:off x="311700" y="367300"/>
            <a:ext cx="4047900" cy="42435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ts val="1800"/>
              <a:buNone/>
            </a:pPr>
            <a:r>
              <a:rPr lang="es"/>
              <a:t>También podemos mantener el estado de cada reserva según las fechas. </a:t>
            </a:r>
            <a:endParaRPr/>
          </a:p>
          <a:p>
            <a:pPr marL="0" lvl="0" indent="0" algn="l" rtl="0">
              <a:lnSpc>
                <a:spcPct val="115000"/>
              </a:lnSpc>
              <a:spcBef>
                <a:spcPts val="1200"/>
              </a:spcBef>
              <a:spcAft>
                <a:spcPts val="0"/>
              </a:spcAft>
              <a:buSzPts val="1800"/>
              <a:buNone/>
            </a:pPr>
            <a:r>
              <a:rPr lang="es"/>
              <a:t>El escenario creado previamente, se ejecuta una vez al mes. Ahora necesitamos que el estado de cada reserva se actualice todos los días. </a:t>
            </a:r>
            <a:endParaRPr/>
          </a:p>
          <a:p>
            <a:pPr marL="0" lvl="0" indent="0" algn="l" rtl="0">
              <a:lnSpc>
                <a:spcPct val="115000"/>
              </a:lnSpc>
              <a:spcBef>
                <a:spcPts val="1200"/>
              </a:spcBef>
              <a:spcAft>
                <a:spcPts val="0"/>
              </a:spcAft>
              <a:buSzPts val="1800"/>
              <a:buNone/>
            </a:pPr>
            <a:r>
              <a:rPr lang="es"/>
              <a:t>Entonces creamos un nuevo escenario.</a:t>
            </a:r>
            <a:endParaRPr/>
          </a:p>
          <a:p>
            <a:pPr marL="0" lvl="0" indent="0" algn="l" rtl="0">
              <a:lnSpc>
                <a:spcPct val="115000"/>
              </a:lnSpc>
              <a:spcBef>
                <a:spcPts val="1200"/>
              </a:spcBef>
              <a:spcAft>
                <a:spcPts val="1200"/>
              </a:spcAft>
              <a:buSzPts val="1800"/>
              <a:buNone/>
            </a:pPr>
            <a:r>
              <a:rPr lang="es"/>
              <a:t>Elegimos el módulo Search Rows para buscar las reservas de Histórico que no están canceladas.</a:t>
            </a:r>
            <a:endParaRPr/>
          </a:p>
        </p:txBody>
      </p:sp>
      <p:pic>
        <p:nvPicPr>
          <p:cNvPr id="467" name="Google Shape;467;p68"/>
          <p:cNvPicPr preferRelativeResize="0"/>
          <p:nvPr/>
        </p:nvPicPr>
        <p:blipFill rotWithShape="1">
          <a:blip r:embed="rId3">
            <a:alphaModFix/>
          </a:blip>
          <a:srcRect/>
          <a:stretch/>
        </p:blipFill>
        <p:spPr>
          <a:xfrm>
            <a:off x="4847629" y="0"/>
            <a:ext cx="4047893"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En Histórico creamos la columna “Status Booking” (columna Q) para registrar el estado al día actual (finalizada / pendiente / en curso)</a:t>
            </a:r>
            <a:endParaRPr/>
          </a:p>
        </p:txBody>
      </p:sp>
      <p:pic>
        <p:nvPicPr>
          <p:cNvPr id="473" name="Google Shape;473;p69"/>
          <p:cNvPicPr preferRelativeResize="0"/>
          <p:nvPr/>
        </p:nvPicPr>
        <p:blipFill rotWithShape="1">
          <a:blip r:embed="rId3">
            <a:alphaModFix/>
          </a:blip>
          <a:srcRect/>
          <a:stretch/>
        </p:blipFill>
        <p:spPr>
          <a:xfrm>
            <a:off x="0" y="1981167"/>
            <a:ext cx="9144001" cy="1181167"/>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479" name="Google Shape;479;p70"/>
          <p:cNvSpPr txBox="1">
            <a:spLocks noGrp="1"/>
          </p:cNvSpPr>
          <p:nvPr>
            <p:ph type="body" idx="1"/>
          </p:nvPr>
        </p:nvSpPr>
        <p:spPr>
          <a:xfrm>
            <a:off x="311700" y="1152475"/>
            <a:ext cx="4776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Conectamos el módulo “Update a Row” para actualizar el estado.</a:t>
            </a:r>
            <a:endParaRPr/>
          </a:p>
          <a:p>
            <a:pPr marL="0" lvl="0" indent="0" algn="l" rtl="0">
              <a:lnSpc>
                <a:spcPct val="115000"/>
              </a:lnSpc>
              <a:spcBef>
                <a:spcPts val="1200"/>
              </a:spcBef>
              <a:spcAft>
                <a:spcPts val="0"/>
              </a:spcAft>
              <a:buSzPts val="1800"/>
              <a:buNone/>
            </a:pPr>
            <a:r>
              <a:rPr lang="es"/>
              <a:t>La celda a actualizar es la que está en la columna Q y tiene el número de fila del módulo previo.</a:t>
            </a:r>
            <a:endParaRPr/>
          </a:p>
          <a:p>
            <a:pPr marL="0" lvl="0" indent="0" algn="l" rtl="0">
              <a:lnSpc>
                <a:spcPct val="115000"/>
              </a:lnSpc>
              <a:spcBef>
                <a:spcPts val="1200"/>
              </a:spcBef>
              <a:spcAft>
                <a:spcPts val="0"/>
              </a:spcAft>
              <a:buSzPts val="1800"/>
              <a:buNone/>
            </a:pPr>
            <a:r>
              <a:rPr lang="es"/>
              <a:t>El estado nuevo será “pendiente”</a:t>
            </a:r>
            <a:endParaRPr/>
          </a:p>
          <a:p>
            <a:pPr marL="0" lvl="0" indent="0" algn="l" rtl="0">
              <a:lnSpc>
                <a:spcPct val="115000"/>
              </a:lnSpc>
              <a:spcBef>
                <a:spcPts val="1200"/>
              </a:spcBef>
              <a:spcAft>
                <a:spcPts val="1200"/>
              </a:spcAft>
              <a:buSzPts val="1800"/>
              <a:buNone/>
            </a:pPr>
            <a:endParaRPr/>
          </a:p>
        </p:txBody>
      </p:sp>
      <p:pic>
        <p:nvPicPr>
          <p:cNvPr id="480" name="Google Shape;480;p70"/>
          <p:cNvPicPr preferRelativeResize="0"/>
          <p:nvPr/>
        </p:nvPicPr>
        <p:blipFill rotWithShape="1">
          <a:blip r:embed="rId3">
            <a:alphaModFix/>
          </a:blip>
          <a:srcRect/>
          <a:stretch/>
        </p:blipFill>
        <p:spPr>
          <a:xfrm>
            <a:off x="5253850" y="-73325"/>
            <a:ext cx="3086100" cy="5143500"/>
          </a:xfrm>
          <a:prstGeom prst="rect">
            <a:avLst/>
          </a:prstGeom>
          <a:noFill/>
          <a:ln>
            <a:noFill/>
          </a:ln>
        </p:spPr>
      </p:pic>
      <p:pic>
        <p:nvPicPr>
          <p:cNvPr id="481" name="Google Shape;481;p70"/>
          <p:cNvPicPr preferRelativeResize="0"/>
          <p:nvPr/>
        </p:nvPicPr>
        <p:blipFill rotWithShape="1">
          <a:blip r:embed="rId4">
            <a:alphaModFix/>
          </a:blip>
          <a:srcRect/>
          <a:stretch/>
        </p:blipFill>
        <p:spPr>
          <a:xfrm>
            <a:off x="5316850" y="3432775"/>
            <a:ext cx="2862100" cy="48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10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s" b="1"/>
              <a:t>Texto</a:t>
            </a:r>
            <a:endParaRPr b="1"/>
          </a:p>
        </p:txBody>
      </p:sp>
      <p:sp>
        <p:nvSpPr>
          <p:cNvPr id="2155" name="Google Shape;2155;p108"/>
          <p:cNvSpPr txBox="1">
            <a:spLocks noGrp="1"/>
          </p:cNvSpPr>
          <p:nvPr>
            <p:ph type="body" idx="1"/>
          </p:nvPr>
        </p:nvSpPr>
        <p:spPr>
          <a:xfrm>
            <a:off x="311700" y="1017725"/>
            <a:ext cx="4086900" cy="38532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Clr>
                <a:schemeClr val="dk1"/>
              </a:buClr>
              <a:buSzPct val="61110"/>
              <a:buFont typeface="Arial"/>
              <a:buNone/>
            </a:pPr>
            <a:r>
              <a:rPr lang="es">
                <a:highlight>
                  <a:srgbClr val="CCCCCC"/>
                </a:highlight>
              </a:rPr>
              <a:t>upper(texto) y  lower(texto)</a:t>
            </a:r>
            <a:endParaRPr>
              <a:highlight>
                <a:srgbClr val="CCCCCC"/>
              </a:highlight>
            </a:endParaRPr>
          </a:p>
          <a:p>
            <a:pPr marL="457200" lvl="0" indent="0" algn="l" rtl="0">
              <a:lnSpc>
                <a:spcPct val="115000"/>
              </a:lnSpc>
              <a:spcBef>
                <a:spcPts val="0"/>
              </a:spcBef>
              <a:spcAft>
                <a:spcPts val="0"/>
              </a:spcAft>
              <a:buSzPct val="117647"/>
              <a:buNone/>
            </a:pPr>
            <a:r>
              <a:rPr lang="es"/>
              <a:t>Convertir texto a mayúsculas o minúsculas</a:t>
            </a:r>
            <a:endParaRPr/>
          </a:p>
          <a:p>
            <a:pPr marL="457200" lvl="0" indent="0" algn="l" rtl="0">
              <a:lnSpc>
                <a:spcPct val="115000"/>
              </a:lnSpc>
              <a:spcBef>
                <a:spcPts val="0"/>
              </a:spcBef>
              <a:spcAft>
                <a:spcPts val="0"/>
              </a:spcAft>
              <a:buSzPct val="117647"/>
              <a:buNone/>
            </a:pPr>
            <a:endParaRPr/>
          </a:p>
          <a:p>
            <a:pPr marL="0" lvl="0" indent="0" algn="l" rtl="0">
              <a:lnSpc>
                <a:spcPct val="115000"/>
              </a:lnSpc>
              <a:spcBef>
                <a:spcPts val="0"/>
              </a:spcBef>
              <a:spcAft>
                <a:spcPts val="0"/>
              </a:spcAft>
              <a:buClr>
                <a:schemeClr val="dk1"/>
              </a:buClr>
              <a:buSzPct val="61110"/>
              <a:buFont typeface="Arial"/>
              <a:buNone/>
            </a:pPr>
            <a:r>
              <a:rPr lang="es">
                <a:highlight>
                  <a:srgbClr val="CCCCCC"/>
                </a:highlight>
              </a:rPr>
              <a:t>trim()</a:t>
            </a:r>
            <a:endParaRPr>
              <a:highlight>
                <a:srgbClr val="CCCCCC"/>
              </a:highlight>
            </a:endParaRPr>
          </a:p>
          <a:p>
            <a:pPr marL="457200" lvl="0" indent="0" algn="l" rtl="0">
              <a:lnSpc>
                <a:spcPct val="115000"/>
              </a:lnSpc>
              <a:spcBef>
                <a:spcPts val="0"/>
              </a:spcBef>
              <a:spcAft>
                <a:spcPts val="0"/>
              </a:spcAft>
              <a:buSzPct val="117647"/>
              <a:buNone/>
            </a:pPr>
            <a:r>
              <a:rPr lang="es"/>
              <a:t>tim(“Dirección “) = “Dirección”</a:t>
            </a:r>
            <a:endParaRPr/>
          </a:p>
          <a:p>
            <a:pPr marL="0" lvl="0" indent="0" algn="l" rtl="0">
              <a:lnSpc>
                <a:spcPct val="115000"/>
              </a:lnSpc>
              <a:spcBef>
                <a:spcPts val="0"/>
              </a:spcBef>
              <a:spcAft>
                <a:spcPts val="0"/>
              </a:spcAft>
              <a:buSzPct val="117647"/>
              <a:buNone/>
            </a:pPr>
            <a:endParaRPr/>
          </a:p>
          <a:p>
            <a:pPr marL="0" lvl="0" indent="0" algn="l" rtl="0">
              <a:lnSpc>
                <a:spcPct val="115000"/>
              </a:lnSpc>
              <a:spcBef>
                <a:spcPts val="0"/>
              </a:spcBef>
              <a:spcAft>
                <a:spcPts val="0"/>
              </a:spcAft>
              <a:buClr>
                <a:schemeClr val="dk1"/>
              </a:buClr>
              <a:buSzPct val="61110"/>
              <a:buFont typeface="Arial"/>
              <a:buNone/>
            </a:pPr>
            <a:r>
              <a:rPr lang="es">
                <a:highlight>
                  <a:srgbClr val="CCCCCC"/>
                </a:highlight>
              </a:rPr>
              <a:t>capitalize(texto)</a:t>
            </a:r>
            <a:endParaRPr>
              <a:highlight>
                <a:srgbClr val="CCCCCC"/>
              </a:highlight>
            </a:endParaRPr>
          </a:p>
          <a:p>
            <a:pPr marL="457200" lvl="0" indent="0" algn="l" rtl="0">
              <a:lnSpc>
                <a:spcPct val="115000"/>
              </a:lnSpc>
              <a:spcBef>
                <a:spcPts val="0"/>
              </a:spcBef>
              <a:spcAft>
                <a:spcPts val="0"/>
              </a:spcAft>
              <a:buSzPct val="117647"/>
              <a:buNone/>
            </a:pPr>
            <a:r>
              <a:rPr lang="es"/>
              <a:t>capitalize(“</a:t>
            </a:r>
            <a:r>
              <a:rPr lang="es">
                <a:solidFill>
                  <a:srgbClr val="FF0000"/>
                </a:solidFill>
              </a:rPr>
              <a:t>m</a:t>
            </a:r>
            <a:r>
              <a:rPr lang="es"/>
              <a:t>aRía”) = “</a:t>
            </a:r>
            <a:r>
              <a:rPr lang="es">
                <a:solidFill>
                  <a:srgbClr val="FF0000"/>
                </a:solidFill>
              </a:rPr>
              <a:t>M</a:t>
            </a:r>
            <a:r>
              <a:rPr lang="es"/>
              <a:t>aRía”</a:t>
            </a:r>
            <a:endParaRPr/>
          </a:p>
          <a:p>
            <a:pPr marL="457200" lvl="0" indent="0" algn="l" rtl="0">
              <a:spcBef>
                <a:spcPts val="0"/>
              </a:spcBef>
              <a:spcAft>
                <a:spcPts val="0"/>
              </a:spcAft>
              <a:buSzPct val="117647"/>
              <a:buNone/>
            </a:pPr>
            <a:r>
              <a:rPr lang="es"/>
              <a:t>capitalize(lower(“</a:t>
            </a:r>
            <a:r>
              <a:rPr lang="es">
                <a:solidFill>
                  <a:srgbClr val="FF0000"/>
                </a:solidFill>
              </a:rPr>
              <a:t>m</a:t>
            </a:r>
            <a:r>
              <a:rPr lang="es"/>
              <a:t>a</a:t>
            </a:r>
            <a:r>
              <a:rPr lang="es">
                <a:solidFill>
                  <a:srgbClr val="FF0000"/>
                </a:solidFill>
              </a:rPr>
              <a:t>R</a:t>
            </a:r>
            <a:r>
              <a:rPr lang="es"/>
              <a:t>ía”)) = “</a:t>
            </a:r>
            <a:r>
              <a:rPr lang="es">
                <a:solidFill>
                  <a:srgbClr val="FF0000"/>
                </a:solidFill>
              </a:rPr>
              <a:t>M</a:t>
            </a:r>
            <a:r>
              <a:rPr lang="es"/>
              <a:t>a</a:t>
            </a:r>
            <a:r>
              <a:rPr lang="es">
                <a:solidFill>
                  <a:srgbClr val="FF0000"/>
                </a:solidFill>
              </a:rPr>
              <a:t>r</a:t>
            </a:r>
            <a:r>
              <a:rPr lang="es"/>
              <a:t>ía”</a:t>
            </a:r>
            <a:endParaRPr/>
          </a:p>
          <a:p>
            <a:pPr marL="457200" lvl="0" indent="0" algn="l" rtl="0">
              <a:lnSpc>
                <a:spcPct val="115000"/>
              </a:lnSpc>
              <a:spcBef>
                <a:spcPts val="0"/>
              </a:spcBef>
              <a:spcAft>
                <a:spcPts val="0"/>
              </a:spcAft>
              <a:buSzPct val="117647"/>
              <a:buNone/>
            </a:pPr>
            <a:r>
              <a:rPr lang="es"/>
              <a:t>capitalize(lower(“</a:t>
            </a:r>
            <a:r>
              <a:rPr lang="es">
                <a:solidFill>
                  <a:srgbClr val="FF0000"/>
                </a:solidFill>
              </a:rPr>
              <a:t>m</a:t>
            </a:r>
            <a:r>
              <a:rPr lang="es"/>
              <a:t>a</a:t>
            </a:r>
            <a:r>
              <a:rPr lang="es">
                <a:solidFill>
                  <a:srgbClr val="FF0000"/>
                </a:solidFill>
              </a:rPr>
              <a:t>R</a:t>
            </a:r>
            <a:r>
              <a:rPr lang="es"/>
              <a:t>ía p</a:t>
            </a:r>
            <a:r>
              <a:rPr lang="es">
                <a:solidFill>
                  <a:srgbClr val="FF0000"/>
                </a:solidFill>
              </a:rPr>
              <a:t>ER</a:t>
            </a:r>
            <a:r>
              <a:rPr lang="es"/>
              <a:t>ez”)) = “</a:t>
            </a:r>
            <a:r>
              <a:rPr lang="es">
                <a:solidFill>
                  <a:srgbClr val="FF0000"/>
                </a:solidFill>
              </a:rPr>
              <a:t>M</a:t>
            </a:r>
            <a:r>
              <a:rPr lang="es"/>
              <a:t>a</a:t>
            </a:r>
            <a:r>
              <a:rPr lang="es">
                <a:solidFill>
                  <a:srgbClr val="FF0000"/>
                </a:solidFill>
              </a:rPr>
              <a:t>r</a:t>
            </a:r>
            <a:r>
              <a:rPr lang="es"/>
              <a:t>ía p</a:t>
            </a:r>
            <a:r>
              <a:rPr lang="es">
                <a:solidFill>
                  <a:srgbClr val="FF0000"/>
                </a:solidFill>
              </a:rPr>
              <a:t>er</a:t>
            </a:r>
            <a:r>
              <a:rPr lang="es"/>
              <a:t>ez”</a:t>
            </a:r>
            <a:endParaRPr/>
          </a:p>
          <a:p>
            <a:pPr marL="457200" lvl="0" indent="0" algn="l" rtl="0">
              <a:spcBef>
                <a:spcPts val="0"/>
              </a:spcBef>
              <a:spcAft>
                <a:spcPts val="0"/>
              </a:spcAft>
              <a:buClr>
                <a:schemeClr val="dk1"/>
              </a:buClr>
              <a:buSzPct val="117647"/>
              <a:buFont typeface="Arial"/>
              <a:buNone/>
            </a:pPr>
            <a:r>
              <a:rPr lang="es"/>
              <a:t>capitalize(“</a:t>
            </a:r>
            <a:r>
              <a:rPr lang="es">
                <a:solidFill>
                  <a:srgbClr val="FF0000"/>
                </a:solidFill>
              </a:rPr>
              <a:t>m</a:t>
            </a:r>
            <a:r>
              <a:rPr lang="es"/>
              <a:t>aRí peRez”) = “</a:t>
            </a:r>
            <a:r>
              <a:rPr lang="es">
                <a:solidFill>
                  <a:srgbClr val="FF0000"/>
                </a:solidFill>
              </a:rPr>
              <a:t>M</a:t>
            </a:r>
            <a:r>
              <a:rPr lang="es"/>
              <a:t>aRía peRez”</a:t>
            </a:r>
            <a:endParaRPr/>
          </a:p>
          <a:p>
            <a:pPr marL="0" lvl="0" indent="0" algn="l" rtl="0">
              <a:lnSpc>
                <a:spcPct val="115000"/>
              </a:lnSpc>
              <a:spcBef>
                <a:spcPts val="0"/>
              </a:spcBef>
              <a:spcAft>
                <a:spcPts val="0"/>
              </a:spcAft>
              <a:buSzPct val="117647"/>
              <a:buNone/>
            </a:pPr>
            <a:endParaRPr/>
          </a:p>
          <a:p>
            <a:pPr marL="0" lvl="0" indent="0" algn="l" rtl="0">
              <a:lnSpc>
                <a:spcPct val="115000"/>
              </a:lnSpc>
              <a:spcBef>
                <a:spcPts val="0"/>
              </a:spcBef>
              <a:spcAft>
                <a:spcPts val="0"/>
              </a:spcAft>
              <a:buSzPct val="117647"/>
              <a:buNone/>
            </a:pPr>
            <a:r>
              <a:rPr lang="es">
                <a:highlight>
                  <a:srgbClr val="CCCCCC"/>
                </a:highlight>
              </a:rPr>
              <a:t>replace(texto; “a”; “b”) </a:t>
            </a:r>
            <a:endParaRPr>
              <a:highlight>
                <a:srgbClr val="CCCCCC"/>
              </a:highlight>
            </a:endParaRPr>
          </a:p>
          <a:p>
            <a:pPr marL="457200" lvl="0" indent="0" algn="l" rtl="0">
              <a:lnSpc>
                <a:spcPct val="115000"/>
              </a:lnSpc>
              <a:spcBef>
                <a:spcPts val="0"/>
              </a:spcBef>
              <a:spcAft>
                <a:spcPts val="0"/>
              </a:spcAft>
              <a:buSzPct val="117647"/>
              <a:buNone/>
            </a:pPr>
            <a:r>
              <a:rPr lang="es"/>
              <a:t>replace(“Hola</a:t>
            </a:r>
            <a:r>
              <a:rPr lang="es">
                <a:solidFill>
                  <a:srgbClr val="FF0000"/>
                </a:solidFill>
              </a:rPr>
              <a:t>!</a:t>
            </a:r>
            <a:r>
              <a:rPr lang="es"/>
              <a:t>”;”!” ; “?”) = “Hola</a:t>
            </a:r>
            <a:r>
              <a:rPr lang="es">
                <a:solidFill>
                  <a:srgbClr val="FF0000"/>
                </a:solidFill>
              </a:rPr>
              <a:t>?</a:t>
            </a:r>
            <a:r>
              <a:rPr lang="es"/>
              <a:t>” </a:t>
            </a:r>
            <a:endParaRPr/>
          </a:p>
        </p:txBody>
      </p:sp>
      <p:pic>
        <p:nvPicPr>
          <p:cNvPr id="2156" name="Google Shape;2156;p108"/>
          <p:cNvPicPr preferRelativeResize="0"/>
          <p:nvPr/>
        </p:nvPicPr>
        <p:blipFill rotWithShape="1">
          <a:blip r:embed="rId3">
            <a:alphaModFix/>
          </a:blip>
          <a:srcRect l="2190"/>
          <a:stretch/>
        </p:blipFill>
        <p:spPr>
          <a:xfrm>
            <a:off x="4398600" y="371475"/>
            <a:ext cx="4546325" cy="44005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1"/>
          <p:cNvSpPr txBox="1">
            <a:spLocks noGrp="1"/>
          </p:cNvSpPr>
          <p:nvPr>
            <p:ph type="body" idx="1"/>
          </p:nvPr>
        </p:nvSpPr>
        <p:spPr>
          <a:xfrm>
            <a:off x="311700" y="335375"/>
            <a:ext cx="38865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s"/>
              <a:t>Creamos un filtro para obtener las reservas que tienen estado pendiente.</a:t>
            </a:r>
            <a:endParaRPr/>
          </a:p>
          <a:p>
            <a:pPr marL="0" lvl="0" indent="0" algn="l" rtl="0">
              <a:lnSpc>
                <a:spcPct val="115000"/>
              </a:lnSpc>
              <a:spcBef>
                <a:spcPts val="1200"/>
              </a:spcBef>
              <a:spcAft>
                <a:spcPts val="1200"/>
              </a:spcAft>
              <a:buSzPts val="1800"/>
              <a:buNone/>
            </a:pPr>
            <a:r>
              <a:rPr lang="es"/>
              <a:t>Esas reservas serán las que tiene fecha de inicio posterior al día de hoy.</a:t>
            </a:r>
            <a:endParaRPr/>
          </a:p>
        </p:txBody>
      </p:sp>
      <p:pic>
        <p:nvPicPr>
          <p:cNvPr id="487" name="Google Shape;487;p71"/>
          <p:cNvPicPr preferRelativeResize="0"/>
          <p:nvPr/>
        </p:nvPicPr>
        <p:blipFill rotWithShape="1">
          <a:blip r:embed="rId3">
            <a:alphaModFix/>
          </a:blip>
          <a:srcRect/>
          <a:stretch/>
        </p:blipFill>
        <p:spPr>
          <a:xfrm>
            <a:off x="4446938" y="461075"/>
            <a:ext cx="3362325" cy="3876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2"/>
          <p:cNvSpPr txBox="1">
            <a:spLocks noGrp="1"/>
          </p:cNvSpPr>
          <p:nvPr>
            <p:ph type="body" idx="1"/>
          </p:nvPr>
        </p:nvSpPr>
        <p:spPr>
          <a:xfrm>
            <a:off x="311700" y="168275"/>
            <a:ext cx="4881600" cy="4400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Las reservas finalizadas tienen una fecha de finalización previa al día de hoy</a:t>
            </a:r>
            <a:endParaRPr/>
          </a:p>
        </p:txBody>
      </p:sp>
      <p:pic>
        <p:nvPicPr>
          <p:cNvPr id="493" name="Google Shape;493;p72"/>
          <p:cNvPicPr preferRelativeResize="0"/>
          <p:nvPr/>
        </p:nvPicPr>
        <p:blipFill rotWithShape="1">
          <a:blip r:embed="rId3">
            <a:alphaModFix/>
          </a:blip>
          <a:srcRect/>
          <a:stretch/>
        </p:blipFill>
        <p:spPr>
          <a:xfrm>
            <a:off x="5779324" y="0"/>
            <a:ext cx="3023152" cy="5143499"/>
          </a:xfrm>
          <a:prstGeom prst="rect">
            <a:avLst/>
          </a:prstGeom>
          <a:noFill/>
          <a:ln>
            <a:noFill/>
          </a:ln>
        </p:spPr>
      </p:pic>
      <p:pic>
        <p:nvPicPr>
          <p:cNvPr id="494" name="Google Shape;494;p72"/>
          <p:cNvPicPr preferRelativeResize="0"/>
          <p:nvPr/>
        </p:nvPicPr>
        <p:blipFill rotWithShape="1">
          <a:blip r:embed="rId4">
            <a:alphaModFix/>
          </a:blip>
          <a:srcRect/>
          <a:stretch/>
        </p:blipFill>
        <p:spPr>
          <a:xfrm>
            <a:off x="691963" y="958213"/>
            <a:ext cx="3362325" cy="38576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73"/>
          <p:cNvPicPr preferRelativeResize="0"/>
          <p:nvPr/>
        </p:nvPicPr>
        <p:blipFill rotWithShape="1">
          <a:blip r:embed="rId3">
            <a:alphaModFix/>
          </a:blip>
          <a:srcRect/>
          <a:stretch/>
        </p:blipFill>
        <p:spPr>
          <a:xfrm>
            <a:off x="2951050" y="325399"/>
            <a:ext cx="6130525" cy="4599725"/>
          </a:xfrm>
          <a:prstGeom prst="rect">
            <a:avLst/>
          </a:prstGeom>
          <a:noFill/>
          <a:ln>
            <a:noFill/>
          </a:ln>
        </p:spPr>
      </p:pic>
      <p:sp>
        <p:nvSpPr>
          <p:cNvPr id="500" name="Google Shape;500;p73"/>
          <p:cNvSpPr txBox="1">
            <a:spLocks noGrp="1"/>
          </p:cNvSpPr>
          <p:nvPr>
            <p:ph type="body" idx="1"/>
          </p:nvPr>
        </p:nvSpPr>
        <p:spPr>
          <a:xfrm>
            <a:off x="311700" y="168275"/>
            <a:ext cx="4881600" cy="4400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Las reservas en curso tienen una fecha de finalización posterior al día de hoy y fecha de inicio anterior a hoy</a:t>
            </a:r>
            <a:endParaRPr/>
          </a:p>
        </p:txBody>
      </p:sp>
      <p:pic>
        <p:nvPicPr>
          <p:cNvPr id="501" name="Google Shape;501;p73"/>
          <p:cNvPicPr preferRelativeResize="0"/>
          <p:nvPr/>
        </p:nvPicPr>
        <p:blipFill rotWithShape="1">
          <a:blip r:embed="rId4">
            <a:alphaModFix/>
          </a:blip>
          <a:srcRect/>
          <a:stretch/>
        </p:blipFill>
        <p:spPr>
          <a:xfrm>
            <a:off x="1055275" y="1446249"/>
            <a:ext cx="2947825" cy="35426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4"/>
          <p:cNvSpPr txBox="1">
            <a:spLocks noGrp="1"/>
          </p:cNvSpPr>
          <p:nvPr>
            <p:ph type="body" idx="1"/>
          </p:nvPr>
        </p:nvSpPr>
        <p:spPr>
          <a:xfrm>
            <a:off x="311700" y="1152475"/>
            <a:ext cx="40332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Finalmente, en el módulo inicial podemos agregar una condición para no actualizar el estado de las reservas finalizadas.</a:t>
            </a:r>
            <a:endParaRPr/>
          </a:p>
        </p:txBody>
      </p:sp>
      <p:pic>
        <p:nvPicPr>
          <p:cNvPr id="507" name="Google Shape;507;p74"/>
          <p:cNvPicPr preferRelativeResize="0"/>
          <p:nvPr/>
        </p:nvPicPr>
        <p:blipFill rotWithShape="1">
          <a:blip r:embed="rId3">
            <a:alphaModFix/>
          </a:blip>
          <a:srcRect/>
          <a:stretch/>
        </p:blipFill>
        <p:spPr>
          <a:xfrm>
            <a:off x="4746207" y="0"/>
            <a:ext cx="4135136" cy="51434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513" name="Google Shape;513;p75"/>
          <p:cNvSpPr txBox="1">
            <a:spLocks noGrp="1"/>
          </p:cNvSpPr>
          <p:nvPr>
            <p:ph type="body" idx="1"/>
          </p:nvPr>
        </p:nvSpPr>
        <p:spPr>
          <a:xfrm>
            <a:off x="311700" y="1152475"/>
            <a:ext cx="3561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Activamos el escenario para que se ejecute a diario</a:t>
            </a:r>
            <a:endParaRPr/>
          </a:p>
        </p:txBody>
      </p:sp>
      <p:pic>
        <p:nvPicPr>
          <p:cNvPr id="514" name="Google Shape;514;p75"/>
          <p:cNvPicPr preferRelativeResize="0"/>
          <p:nvPr/>
        </p:nvPicPr>
        <p:blipFill rotWithShape="1">
          <a:blip r:embed="rId3">
            <a:alphaModFix/>
          </a:blip>
          <a:srcRect/>
          <a:stretch/>
        </p:blipFill>
        <p:spPr>
          <a:xfrm>
            <a:off x="4292625" y="385763"/>
            <a:ext cx="3848100" cy="4371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520" name="Google Shape;520;p7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521" name="Google Shape;521;p76"/>
          <p:cNvPicPr preferRelativeResize="0"/>
          <p:nvPr/>
        </p:nvPicPr>
        <p:blipFill rotWithShape="1">
          <a:blip r:embed="rId3">
            <a:alphaModFix/>
          </a:blip>
          <a:srcRect/>
          <a:stretch/>
        </p:blipFill>
        <p:spPr>
          <a:xfrm>
            <a:off x="1609725" y="76200"/>
            <a:ext cx="5924550" cy="4991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pic>
        <p:nvPicPr>
          <p:cNvPr id="526" name="Google Shape;526;p77"/>
          <p:cNvPicPr preferRelativeResize="0"/>
          <p:nvPr/>
        </p:nvPicPr>
        <p:blipFill rotWithShape="1">
          <a:blip r:embed="rId3">
            <a:alphaModFix/>
          </a:blip>
          <a:srcRect/>
          <a:stretch/>
        </p:blipFill>
        <p:spPr>
          <a:xfrm>
            <a:off x="739250" y="1121050"/>
            <a:ext cx="7791200" cy="3977325"/>
          </a:xfrm>
          <a:prstGeom prst="rect">
            <a:avLst/>
          </a:prstGeom>
          <a:noFill/>
          <a:ln>
            <a:noFill/>
          </a:ln>
        </p:spPr>
      </p:pic>
      <p:sp>
        <p:nvSpPr>
          <p:cNvPr id="527" name="Google Shape;527;p77"/>
          <p:cNvSpPr txBox="1">
            <a:spLocks noGrp="1"/>
          </p:cNvSpPr>
          <p:nvPr>
            <p:ph type="body" idx="1"/>
          </p:nvPr>
        </p:nvSpPr>
        <p:spPr>
          <a:xfrm>
            <a:off x="311700" y="388250"/>
            <a:ext cx="8520600" cy="4254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s"/>
              <a:t>Si creamos una tabla en nuestro tablero, podemos ver el estado de cada reserva actualizado.</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3112</Words>
  <Application>Microsoft Office PowerPoint</Application>
  <PresentationFormat>Presentación en pantalla (16:9)</PresentationFormat>
  <Paragraphs>307</Paragraphs>
  <Slides>96</Slides>
  <Notes>94</Notes>
  <HiddenSlides>0</HiddenSlides>
  <MMClips>0</MMClips>
  <ScaleCrop>false</ScaleCrop>
  <HeadingPairs>
    <vt:vector size="6" baseType="variant">
      <vt:variant>
        <vt:lpstr>Fuentes usadas</vt:lpstr>
      </vt:variant>
      <vt:variant>
        <vt:i4>2</vt:i4>
      </vt:variant>
      <vt:variant>
        <vt:lpstr>Tema</vt:lpstr>
      </vt:variant>
      <vt:variant>
        <vt:i4>2</vt:i4>
      </vt:variant>
      <vt:variant>
        <vt:lpstr>Títulos de diapositiva</vt:lpstr>
      </vt:variant>
      <vt:variant>
        <vt:i4>96</vt:i4>
      </vt:variant>
    </vt:vector>
  </HeadingPairs>
  <TitlesOfParts>
    <vt:vector size="100" baseType="lpstr">
      <vt:lpstr>Arial</vt:lpstr>
      <vt:lpstr>Calibri</vt:lpstr>
      <vt:lpstr>Simple Light</vt:lpstr>
      <vt:lpstr>Simple Light</vt:lpstr>
      <vt:lpstr>Mapeo de datos</vt:lpstr>
      <vt:lpstr>Variables </vt:lpstr>
      <vt:lpstr>Presentación de PowerPoint</vt:lpstr>
      <vt:lpstr>Presentación de PowerPoint</vt:lpstr>
      <vt:lpstr>Presentación de PowerPoint</vt:lpstr>
      <vt:lpstr>Tipos de variables</vt:lpstr>
      <vt:lpstr>Fórmulas</vt:lpstr>
      <vt:lpstr>Presentación de PowerPoint</vt:lpstr>
      <vt:lpstr>Texto</vt:lpstr>
      <vt:lpstr>Número</vt:lpstr>
      <vt:lpstr>Fechas</vt:lpstr>
      <vt:lpstr>Presentación de PowerPoint</vt:lpstr>
      <vt:lpstr>Filtros</vt:lpstr>
      <vt:lpstr>Lógica condicional: filtros </vt:lpstr>
      <vt:lpstr>Operadores</vt:lpstr>
      <vt:lpstr>Presentación de PowerPoint</vt:lpstr>
      <vt:lpstr>Routers</vt:lpstr>
      <vt:lpstr>Ruta fallback</vt:lpstr>
      <vt:lpstr>Ruta fallback</vt:lpstr>
      <vt:lpstr>Presentación de PowerPoint</vt:lpstr>
      <vt:lpstr>Regex (Expresiones Regulares) </vt:lpstr>
      <vt:lpstr>Presentación de PowerPoint</vt:lpstr>
      <vt:lpstr>Switch</vt:lpstr>
      <vt:lpstr>Parse JSON</vt:lpstr>
      <vt:lpstr>Presentación de PowerPoint</vt:lpstr>
      <vt:lpstr>split</vt:lpstr>
      <vt:lpstr>get</vt:lpstr>
      <vt:lpstr>replace</vt:lpstr>
      <vt:lpstr>Presentación de PowerPoint</vt:lpstr>
      <vt:lpstr>Presentación de PowerPoint</vt:lpstr>
      <vt:lpstr>Presentación de PowerPoint</vt:lpstr>
      <vt:lpstr>Resumen general del flujo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Escenario para la creación de facturas desde Google Docs</vt:lpstr>
      <vt:lpstr>Presentación de PowerPoint</vt:lpstr>
      <vt:lpstr>Presentación de PowerPoint</vt:lpstr>
      <vt:lpstr>Presentación de PowerPoint</vt:lpstr>
      <vt:lpstr>Presentación de PowerPoint</vt:lpstr>
      <vt:lpstr>Error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Flor Rodriguez</cp:lastModifiedBy>
  <cp:revision>3</cp:revision>
  <dcterms:modified xsi:type="dcterms:W3CDTF">2025-07-13T06:26:25Z</dcterms:modified>
</cp:coreProperties>
</file>